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4.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5.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7.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8.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0" r:id="rId2"/>
    <p:sldMasterId id="2147483780" r:id="rId3"/>
    <p:sldMasterId id="2147483792" r:id="rId4"/>
    <p:sldMasterId id="2147483804" r:id="rId5"/>
    <p:sldMasterId id="2147483828" r:id="rId6"/>
    <p:sldMasterId id="2147483840" r:id="rId7"/>
    <p:sldMasterId id="2147483879" r:id="rId8"/>
    <p:sldMasterId id="2147483905" r:id="rId9"/>
    <p:sldMasterId id="2147483931" r:id="rId10"/>
    <p:sldMasterId id="2147483944" r:id="rId11"/>
    <p:sldMasterId id="2147483957" r:id="rId12"/>
    <p:sldMasterId id="2147483970" r:id="rId13"/>
    <p:sldMasterId id="2147483983" r:id="rId14"/>
    <p:sldMasterId id="2147483996" r:id="rId15"/>
    <p:sldMasterId id="2147484008" r:id="rId16"/>
    <p:sldMasterId id="2147484021" r:id="rId17"/>
    <p:sldMasterId id="2147484033" r:id="rId18"/>
    <p:sldMasterId id="2147484045" r:id="rId19"/>
  </p:sldMasterIdLst>
  <p:notesMasterIdLst>
    <p:notesMasterId r:id="rId112"/>
  </p:notesMasterIdLst>
  <p:sldIdLst>
    <p:sldId id="351" r:id="rId20"/>
    <p:sldId id="344" r:id="rId21"/>
    <p:sldId id="256" r:id="rId22"/>
    <p:sldId id="257" r:id="rId23"/>
    <p:sldId id="258" r:id="rId24"/>
    <p:sldId id="259" r:id="rId25"/>
    <p:sldId id="260" r:id="rId26"/>
    <p:sldId id="262" r:id="rId27"/>
    <p:sldId id="261" r:id="rId28"/>
    <p:sldId id="305" r:id="rId29"/>
    <p:sldId id="306" r:id="rId30"/>
    <p:sldId id="307" r:id="rId31"/>
    <p:sldId id="304" r:id="rId32"/>
    <p:sldId id="263" r:id="rId33"/>
    <p:sldId id="264" r:id="rId34"/>
    <p:sldId id="352" r:id="rId35"/>
    <p:sldId id="345" r:id="rId36"/>
    <p:sldId id="303" r:id="rId37"/>
    <p:sldId id="308" r:id="rId38"/>
    <p:sldId id="265" r:id="rId39"/>
    <p:sldId id="309" r:id="rId40"/>
    <p:sldId id="348" r:id="rId41"/>
    <p:sldId id="347" r:id="rId42"/>
    <p:sldId id="333" r:id="rId43"/>
    <p:sldId id="266" r:id="rId44"/>
    <p:sldId id="349" r:id="rId45"/>
    <p:sldId id="350" r:id="rId46"/>
    <p:sldId id="267" r:id="rId47"/>
    <p:sldId id="268" r:id="rId48"/>
    <p:sldId id="355" r:id="rId49"/>
    <p:sldId id="356" r:id="rId50"/>
    <p:sldId id="357" r:id="rId51"/>
    <p:sldId id="310" r:id="rId52"/>
    <p:sldId id="311" r:id="rId53"/>
    <p:sldId id="313" r:id="rId54"/>
    <p:sldId id="354" r:id="rId55"/>
    <p:sldId id="314" r:id="rId56"/>
    <p:sldId id="317" r:id="rId57"/>
    <p:sldId id="318" r:id="rId58"/>
    <p:sldId id="319" r:id="rId59"/>
    <p:sldId id="358" r:id="rId60"/>
    <p:sldId id="334" r:id="rId61"/>
    <p:sldId id="321" r:id="rId62"/>
    <p:sldId id="325" r:id="rId63"/>
    <p:sldId id="326" r:id="rId64"/>
    <p:sldId id="327" r:id="rId65"/>
    <p:sldId id="359" r:id="rId66"/>
    <p:sldId id="328" r:id="rId67"/>
    <p:sldId id="329" r:id="rId68"/>
    <p:sldId id="324" r:id="rId69"/>
    <p:sldId id="367" r:id="rId70"/>
    <p:sldId id="330" r:id="rId71"/>
    <p:sldId id="315" r:id="rId72"/>
    <p:sldId id="277" r:id="rId73"/>
    <p:sldId id="336" r:id="rId74"/>
    <p:sldId id="278" r:id="rId75"/>
    <p:sldId id="353" r:id="rId76"/>
    <p:sldId id="360" r:id="rId77"/>
    <p:sldId id="280" r:id="rId78"/>
    <p:sldId id="323" r:id="rId79"/>
    <p:sldId id="368" r:id="rId80"/>
    <p:sldId id="270" r:id="rId81"/>
    <p:sldId id="271" r:id="rId82"/>
    <p:sldId id="272" r:id="rId83"/>
    <p:sldId id="281" r:id="rId84"/>
    <p:sldId id="361" r:id="rId85"/>
    <p:sldId id="340" r:id="rId86"/>
    <p:sldId id="342" r:id="rId87"/>
    <p:sldId id="369" r:id="rId88"/>
    <p:sldId id="341" r:id="rId89"/>
    <p:sldId id="370" r:id="rId90"/>
    <p:sldId id="363" r:id="rId91"/>
    <p:sldId id="362" r:id="rId92"/>
    <p:sldId id="364" r:id="rId93"/>
    <p:sldId id="284" r:id="rId94"/>
    <p:sldId id="285" r:id="rId95"/>
    <p:sldId id="286" r:id="rId96"/>
    <p:sldId id="287" r:id="rId97"/>
    <p:sldId id="288" r:id="rId98"/>
    <p:sldId id="289" r:id="rId99"/>
    <p:sldId id="365" r:id="rId100"/>
    <p:sldId id="290" r:id="rId101"/>
    <p:sldId id="291" r:id="rId102"/>
    <p:sldId id="292" r:id="rId103"/>
    <p:sldId id="293" r:id="rId104"/>
    <p:sldId id="294" r:id="rId105"/>
    <p:sldId id="339" r:id="rId106"/>
    <p:sldId id="338" r:id="rId107"/>
    <p:sldId id="366" r:id="rId108"/>
    <p:sldId id="295" r:id="rId109"/>
    <p:sldId id="296" r:id="rId110"/>
    <p:sldId id="337"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3" autoAdjust="0"/>
    <p:restoredTop sz="92621" autoAdjust="0"/>
  </p:normalViewPr>
  <p:slideViewPr>
    <p:cSldViewPr snapToGrid="0">
      <p:cViewPr varScale="1">
        <p:scale>
          <a:sx n="55" d="100"/>
          <a:sy n="55" d="100"/>
        </p:scale>
        <p:origin x="547" y="3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84" Type="http://schemas.openxmlformats.org/officeDocument/2006/relationships/slide" Target="slides/slide65.xml"/><Relationship Id="rId89" Type="http://schemas.openxmlformats.org/officeDocument/2006/relationships/slide" Target="slides/slide70.xml"/><Relationship Id="rId112" Type="http://schemas.openxmlformats.org/officeDocument/2006/relationships/notesMaster" Target="notesMasters/notesMaster1.xml"/><Relationship Id="rId16" Type="http://schemas.openxmlformats.org/officeDocument/2006/relationships/slideMaster" Target="slideMasters/slideMaster16.xml"/><Relationship Id="rId107" Type="http://schemas.openxmlformats.org/officeDocument/2006/relationships/slide" Target="slides/slide88.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slide" Target="slides/slide55.xml"/><Relationship Id="rId79" Type="http://schemas.openxmlformats.org/officeDocument/2006/relationships/slide" Target="slides/slide60.xml"/><Relationship Id="rId87" Type="http://schemas.openxmlformats.org/officeDocument/2006/relationships/slide" Target="slides/slide68.xml"/><Relationship Id="rId102" Type="http://schemas.openxmlformats.org/officeDocument/2006/relationships/slide" Target="slides/slide83.xml"/><Relationship Id="rId110" Type="http://schemas.openxmlformats.org/officeDocument/2006/relationships/slide" Target="slides/slide91.xml"/><Relationship Id="rId115"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2.xml"/><Relationship Id="rId82" Type="http://schemas.openxmlformats.org/officeDocument/2006/relationships/slide" Target="slides/slide63.xml"/><Relationship Id="rId90" Type="http://schemas.openxmlformats.org/officeDocument/2006/relationships/slide" Target="slides/slide71.xml"/><Relationship Id="rId95" Type="http://schemas.openxmlformats.org/officeDocument/2006/relationships/slide" Target="slides/slide76.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13"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slide" Target="slides/slide61.xml"/><Relationship Id="rId85" Type="http://schemas.openxmlformats.org/officeDocument/2006/relationships/slide" Target="slides/slide66.xml"/><Relationship Id="rId93" Type="http://schemas.openxmlformats.org/officeDocument/2006/relationships/slide" Target="slides/slide74.xml"/><Relationship Id="rId98"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103" Type="http://schemas.openxmlformats.org/officeDocument/2006/relationships/slide" Target="slides/slide84.xml"/><Relationship Id="rId108" Type="http://schemas.openxmlformats.org/officeDocument/2006/relationships/slide" Target="slides/slide89.xml"/><Relationship Id="rId116" Type="http://schemas.openxmlformats.org/officeDocument/2006/relationships/tableStyles" Target="tableStyles.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slide" Target="slides/slide64.xml"/><Relationship Id="rId88" Type="http://schemas.openxmlformats.org/officeDocument/2006/relationships/slide" Target="slides/slide69.xml"/><Relationship Id="rId91" Type="http://schemas.openxmlformats.org/officeDocument/2006/relationships/slide" Target="slides/slide72.xml"/><Relationship Id="rId96" Type="http://schemas.openxmlformats.org/officeDocument/2006/relationships/slide" Target="slides/slide77.xml"/><Relationship Id="rId111"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6" Type="http://schemas.openxmlformats.org/officeDocument/2006/relationships/slide" Target="slides/slide87.xml"/><Relationship Id="rId114"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slide" Target="slides/slide59.xml"/><Relationship Id="rId81" Type="http://schemas.openxmlformats.org/officeDocument/2006/relationships/slide" Target="slides/slide62.xml"/><Relationship Id="rId86" Type="http://schemas.openxmlformats.org/officeDocument/2006/relationships/slide" Target="slides/slide67.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slideMaster" Target="slideMasters/slideMaster2.xml"/><Relationship Id="rId29"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5A6D70-378D-4EAD-BAEA-3BB1251CDC86}" type="datetimeFigureOut">
              <a:rPr lang="en-US" smtClean="0"/>
              <a:t>10/27/2017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75ADE-1344-4BA1-84CA-024B8B1C31FA}" type="slidenum">
              <a:rPr lang="en-US" smtClean="0"/>
              <a:t>‹#›</a:t>
            </a:fld>
            <a:endParaRPr lang="en-US"/>
          </a:p>
        </p:txBody>
      </p:sp>
    </p:spTree>
    <p:extLst>
      <p:ext uri="{BB962C8B-B14F-4D97-AF65-F5344CB8AC3E}">
        <p14:creationId xmlns:p14="http://schemas.microsoft.com/office/powerpoint/2010/main" val="1388367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247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66E9666-13EE-4BC1-BEA8-88838381FB4D}" type="slidenum">
              <a:rPr lang="en-GB" altLang="en-US">
                <a:solidFill>
                  <a:prstClr val="black"/>
                </a:solidFill>
              </a:rPr>
              <a:pPr eaLnBrk="1" hangingPunct="1"/>
              <a:t>1</a:t>
            </a:fld>
            <a:endParaRPr lang="en-GB" altLang="en-US">
              <a:solidFill>
                <a:prstClr val="black"/>
              </a:solidFill>
            </a:endParaRPr>
          </a:p>
        </p:txBody>
      </p:sp>
    </p:spTree>
    <p:extLst>
      <p:ext uri="{BB962C8B-B14F-4D97-AF65-F5344CB8AC3E}">
        <p14:creationId xmlns:p14="http://schemas.microsoft.com/office/powerpoint/2010/main" val="2947227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203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B349E492-1510-452E-912B-5D682B7CD5F5}" type="slidenum">
              <a:rPr lang="en-GB" altLang="en-US" sz="1200">
                <a:solidFill>
                  <a:prstClr val="black"/>
                </a:solidFill>
              </a:rPr>
              <a:pPr eaLnBrk="1" hangingPunct="1"/>
              <a:t>36</a:t>
            </a:fld>
            <a:endParaRPr lang="en-GB" altLang="en-US" sz="1200">
              <a:solidFill>
                <a:prstClr val="black"/>
              </a:solidFill>
            </a:endParaRPr>
          </a:p>
        </p:txBody>
      </p:sp>
    </p:spTree>
    <p:extLst>
      <p:ext uri="{BB962C8B-B14F-4D97-AF65-F5344CB8AC3E}">
        <p14:creationId xmlns:p14="http://schemas.microsoft.com/office/powerpoint/2010/main" val="2887226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235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1227E8B9-BFBE-4312-832C-A68B8D1F1611}" type="slidenum">
              <a:rPr lang="en-GB" altLang="en-US" sz="1200">
                <a:solidFill>
                  <a:prstClr val="black"/>
                </a:solidFill>
              </a:rPr>
              <a:pPr eaLnBrk="1" hangingPunct="1"/>
              <a:t>41</a:t>
            </a:fld>
            <a:endParaRPr lang="en-GB" altLang="en-US" sz="1200">
              <a:solidFill>
                <a:prstClr val="black"/>
              </a:solidFill>
            </a:endParaRPr>
          </a:p>
        </p:txBody>
      </p:sp>
    </p:spTree>
    <p:extLst>
      <p:ext uri="{BB962C8B-B14F-4D97-AF65-F5344CB8AC3E}">
        <p14:creationId xmlns:p14="http://schemas.microsoft.com/office/powerpoint/2010/main" val="1055230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99B46C9-8193-434C-B7D1-1F4FD6302A0C}" type="slidenum">
              <a:rPr lang="en-US" altLang="en-US" smtClean="0">
                <a:solidFill>
                  <a:prstClr val="black"/>
                </a:solidFill>
              </a:rPr>
              <a:pPr/>
              <a:t>45</a:t>
            </a:fld>
            <a:endParaRPr lang="en-US" altLang="en-US" smtClean="0">
              <a:solidFill>
                <a:prstClr val="black"/>
              </a:solidFill>
            </a:endParaRPr>
          </a:p>
        </p:txBody>
      </p:sp>
    </p:spTree>
    <p:extLst>
      <p:ext uri="{BB962C8B-B14F-4D97-AF65-F5344CB8AC3E}">
        <p14:creationId xmlns:p14="http://schemas.microsoft.com/office/powerpoint/2010/main" val="1752369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246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03444A31-BE7A-47FE-B3E9-A1C1E9607510}" type="slidenum">
              <a:rPr lang="en-GB" altLang="en-US" sz="1200">
                <a:solidFill>
                  <a:prstClr val="black"/>
                </a:solidFill>
              </a:rPr>
              <a:pPr eaLnBrk="1" hangingPunct="1"/>
              <a:t>47</a:t>
            </a:fld>
            <a:endParaRPr lang="en-GB" altLang="en-US" sz="1200">
              <a:solidFill>
                <a:prstClr val="black"/>
              </a:solidFill>
            </a:endParaRPr>
          </a:p>
        </p:txBody>
      </p:sp>
    </p:spTree>
    <p:extLst>
      <p:ext uri="{BB962C8B-B14F-4D97-AF65-F5344CB8AC3E}">
        <p14:creationId xmlns:p14="http://schemas.microsoft.com/office/powerpoint/2010/main" val="26471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FE498A3-A1DF-4525-AFD5-DC5D31804850}" type="slidenum">
              <a:rPr lang="en-US" altLang="en-US" smtClean="0">
                <a:solidFill>
                  <a:prstClr val="black"/>
                </a:solidFill>
              </a:rPr>
              <a:pPr/>
              <a:t>52</a:t>
            </a:fld>
            <a:endParaRPr lang="en-US" altLang="en-US" smtClean="0">
              <a:solidFill>
                <a:prstClr val="black"/>
              </a:solidFill>
            </a:endParaRPr>
          </a:p>
        </p:txBody>
      </p:sp>
    </p:spTree>
    <p:extLst>
      <p:ext uri="{BB962C8B-B14F-4D97-AF65-F5344CB8AC3E}">
        <p14:creationId xmlns:p14="http://schemas.microsoft.com/office/powerpoint/2010/main" val="2730561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284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02100743-A340-45C2-8A21-EE43AFCF09A4}" type="slidenum">
              <a:rPr lang="en-GB" altLang="en-US" sz="1200">
                <a:solidFill>
                  <a:prstClr val="black"/>
                </a:solidFill>
              </a:rPr>
              <a:pPr eaLnBrk="1" hangingPunct="1"/>
              <a:t>57</a:t>
            </a:fld>
            <a:endParaRPr lang="en-GB" altLang="en-US" sz="1200">
              <a:solidFill>
                <a:prstClr val="black"/>
              </a:solidFill>
            </a:endParaRPr>
          </a:p>
        </p:txBody>
      </p:sp>
    </p:spTree>
    <p:extLst>
      <p:ext uri="{BB962C8B-B14F-4D97-AF65-F5344CB8AC3E}">
        <p14:creationId xmlns:p14="http://schemas.microsoft.com/office/powerpoint/2010/main" val="283153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281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3CD91B6A-18B9-4CDE-BD8D-0993197F984D}" type="slidenum">
              <a:rPr lang="en-GB" altLang="en-US" sz="1200">
                <a:solidFill>
                  <a:prstClr val="black"/>
                </a:solidFill>
              </a:rPr>
              <a:pPr eaLnBrk="1" hangingPunct="1"/>
              <a:t>58</a:t>
            </a:fld>
            <a:endParaRPr lang="en-GB" altLang="en-US" sz="1200">
              <a:solidFill>
                <a:prstClr val="black"/>
              </a:solidFill>
            </a:endParaRPr>
          </a:p>
        </p:txBody>
      </p:sp>
    </p:spTree>
    <p:extLst>
      <p:ext uri="{BB962C8B-B14F-4D97-AF65-F5344CB8AC3E}">
        <p14:creationId xmlns:p14="http://schemas.microsoft.com/office/powerpoint/2010/main" val="3749491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317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CD0D4225-4B92-4B7D-86AF-64C1A89939EC}" type="slidenum">
              <a:rPr lang="en-GB" altLang="en-US" sz="1200">
                <a:solidFill>
                  <a:prstClr val="black"/>
                </a:solidFill>
              </a:rPr>
              <a:pPr eaLnBrk="1" hangingPunct="1"/>
              <a:t>72</a:t>
            </a:fld>
            <a:endParaRPr lang="en-GB" altLang="en-US" sz="1200">
              <a:solidFill>
                <a:prstClr val="black"/>
              </a:solidFill>
            </a:endParaRPr>
          </a:p>
        </p:txBody>
      </p:sp>
    </p:spTree>
    <p:extLst>
      <p:ext uri="{BB962C8B-B14F-4D97-AF65-F5344CB8AC3E}">
        <p14:creationId xmlns:p14="http://schemas.microsoft.com/office/powerpoint/2010/main" val="3056327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318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D01D4A90-CAF6-4B92-A61D-200DEDC038F0}" type="slidenum">
              <a:rPr lang="en-GB" altLang="en-US" sz="1200">
                <a:solidFill>
                  <a:prstClr val="black"/>
                </a:solidFill>
              </a:rPr>
              <a:pPr eaLnBrk="1" hangingPunct="1"/>
              <a:t>73</a:t>
            </a:fld>
            <a:endParaRPr lang="en-GB" altLang="en-US" sz="1200">
              <a:solidFill>
                <a:prstClr val="black"/>
              </a:solidFill>
            </a:endParaRPr>
          </a:p>
        </p:txBody>
      </p:sp>
    </p:spTree>
    <p:extLst>
      <p:ext uri="{BB962C8B-B14F-4D97-AF65-F5344CB8AC3E}">
        <p14:creationId xmlns:p14="http://schemas.microsoft.com/office/powerpoint/2010/main" val="3414627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320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B5FADCAE-EDB3-4470-AB90-6DF0E1128300}" type="slidenum">
              <a:rPr lang="en-GB" altLang="en-US" sz="1200">
                <a:solidFill>
                  <a:prstClr val="black"/>
                </a:solidFill>
              </a:rPr>
              <a:pPr eaLnBrk="1" hangingPunct="1"/>
              <a:t>74</a:t>
            </a:fld>
            <a:endParaRPr lang="en-GB" altLang="en-US" sz="1200">
              <a:solidFill>
                <a:prstClr val="black"/>
              </a:solidFill>
            </a:endParaRPr>
          </a:p>
        </p:txBody>
      </p:sp>
    </p:spTree>
    <p:extLst>
      <p:ext uri="{BB962C8B-B14F-4D97-AF65-F5344CB8AC3E}">
        <p14:creationId xmlns:p14="http://schemas.microsoft.com/office/powerpoint/2010/main" val="378386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306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FA6A3378-2F4E-48F1-B21B-84F55FB19ACB}" type="slidenum">
              <a:rPr lang="en-GB" altLang="en-US" sz="1200">
                <a:solidFill>
                  <a:prstClr val="black"/>
                </a:solidFill>
              </a:rPr>
              <a:pPr eaLnBrk="1" hangingPunct="1"/>
              <a:t>16</a:t>
            </a:fld>
            <a:endParaRPr lang="en-GB" altLang="en-US" sz="1200">
              <a:solidFill>
                <a:prstClr val="black"/>
              </a:solidFill>
            </a:endParaRPr>
          </a:p>
        </p:txBody>
      </p:sp>
    </p:spTree>
    <p:extLst>
      <p:ext uri="{BB962C8B-B14F-4D97-AF65-F5344CB8AC3E}">
        <p14:creationId xmlns:p14="http://schemas.microsoft.com/office/powerpoint/2010/main" val="907785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E75ADE-1344-4BA1-84CA-024B8B1C31FA}" type="slidenum">
              <a:rPr lang="en-US" smtClean="0"/>
              <a:t>76</a:t>
            </a:fld>
            <a:endParaRPr lang="en-US"/>
          </a:p>
        </p:txBody>
      </p:sp>
    </p:spTree>
    <p:extLst>
      <p:ext uri="{BB962C8B-B14F-4D97-AF65-F5344CB8AC3E}">
        <p14:creationId xmlns:p14="http://schemas.microsoft.com/office/powerpoint/2010/main" val="1236035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187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2C9AA7-AA66-4AF9-96E1-0E082B4D8E2A}" type="slidenum">
              <a:rPr lang="en-GB" altLang="en-US">
                <a:solidFill>
                  <a:prstClr val="black"/>
                </a:solidFill>
              </a:rPr>
              <a:pPr eaLnBrk="1" hangingPunct="1"/>
              <a:t>22</a:t>
            </a:fld>
            <a:endParaRPr lang="en-GB" altLang="en-US">
              <a:solidFill>
                <a:prstClr val="black"/>
              </a:solidFill>
            </a:endParaRPr>
          </a:p>
        </p:txBody>
      </p:sp>
    </p:spTree>
    <p:extLst>
      <p:ext uri="{BB962C8B-B14F-4D97-AF65-F5344CB8AC3E}">
        <p14:creationId xmlns:p14="http://schemas.microsoft.com/office/powerpoint/2010/main" val="1914182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AB6B7AC-F081-4EBF-9455-2F219361D146}" type="slidenum">
              <a:rPr lang="en-GB" altLang="en-US">
                <a:solidFill>
                  <a:prstClr val="black"/>
                </a:solidFill>
              </a:rPr>
              <a:pPr eaLnBrk="1" hangingPunct="1"/>
              <a:t>23</a:t>
            </a:fld>
            <a:endParaRPr lang="en-GB" altLang="en-US">
              <a:solidFill>
                <a:prstClr val="black"/>
              </a:solidFill>
            </a:endParaRPr>
          </a:p>
        </p:txBody>
      </p:sp>
    </p:spTree>
    <p:extLst>
      <p:ext uri="{BB962C8B-B14F-4D97-AF65-F5344CB8AC3E}">
        <p14:creationId xmlns:p14="http://schemas.microsoft.com/office/powerpoint/2010/main" val="120280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197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190ABAD-84BA-4ABA-A73D-892CF2B4212D}" type="slidenum">
              <a:rPr lang="en-GB" altLang="en-US">
                <a:solidFill>
                  <a:prstClr val="black"/>
                </a:solidFill>
              </a:rPr>
              <a:pPr eaLnBrk="1" hangingPunct="1"/>
              <a:t>26</a:t>
            </a:fld>
            <a:endParaRPr lang="en-GB" altLang="en-US">
              <a:solidFill>
                <a:prstClr val="black"/>
              </a:solidFill>
            </a:endParaRPr>
          </a:p>
        </p:txBody>
      </p:sp>
    </p:spTree>
    <p:extLst>
      <p:ext uri="{BB962C8B-B14F-4D97-AF65-F5344CB8AC3E}">
        <p14:creationId xmlns:p14="http://schemas.microsoft.com/office/powerpoint/2010/main" val="3986670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55F297-1B36-4CE3-91F9-CFE758F3D19A}" type="slidenum">
              <a:rPr lang="en-GB" altLang="en-US">
                <a:solidFill>
                  <a:prstClr val="black"/>
                </a:solidFill>
              </a:rPr>
              <a:pPr eaLnBrk="1" hangingPunct="1"/>
              <a:t>27</a:t>
            </a:fld>
            <a:endParaRPr lang="en-GB" altLang="en-US">
              <a:solidFill>
                <a:prstClr val="black"/>
              </a:solidFill>
            </a:endParaRPr>
          </a:p>
        </p:txBody>
      </p:sp>
    </p:spTree>
    <p:extLst>
      <p:ext uri="{BB962C8B-B14F-4D97-AF65-F5344CB8AC3E}">
        <p14:creationId xmlns:p14="http://schemas.microsoft.com/office/powerpoint/2010/main" val="3450921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289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C3FDE1FF-B7CF-45D2-80BB-BBDA1F581DDA}" type="slidenum">
              <a:rPr lang="en-GB" altLang="en-US" sz="1200">
                <a:solidFill>
                  <a:prstClr val="black"/>
                </a:solidFill>
              </a:rPr>
              <a:pPr eaLnBrk="1" hangingPunct="1"/>
              <a:t>30</a:t>
            </a:fld>
            <a:endParaRPr lang="en-GB" altLang="en-US" sz="1200">
              <a:solidFill>
                <a:prstClr val="black"/>
              </a:solidFill>
            </a:endParaRPr>
          </a:p>
        </p:txBody>
      </p:sp>
    </p:spTree>
    <p:extLst>
      <p:ext uri="{BB962C8B-B14F-4D97-AF65-F5344CB8AC3E}">
        <p14:creationId xmlns:p14="http://schemas.microsoft.com/office/powerpoint/2010/main" val="283426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296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00E63656-632B-4566-8476-F4C6E18B5733}" type="slidenum">
              <a:rPr lang="en-GB" altLang="en-US" sz="1200">
                <a:solidFill>
                  <a:prstClr val="black"/>
                </a:solidFill>
              </a:rPr>
              <a:pPr eaLnBrk="1" hangingPunct="1"/>
              <a:t>31</a:t>
            </a:fld>
            <a:endParaRPr lang="en-GB" altLang="en-US" sz="1200">
              <a:solidFill>
                <a:prstClr val="black"/>
              </a:solidFill>
            </a:endParaRPr>
          </a:p>
        </p:txBody>
      </p:sp>
    </p:spTree>
    <p:extLst>
      <p:ext uri="{BB962C8B-B14F-4D97-AF65-F5344CB8AC3E}">
        <p14:creationId xmlns:p14="http://schemas.microsoft.com/office/powerpoint/2010/main" val="2075591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p>
        </p:txBody>
      </p:sp>
      <p:sp>
        <p:nvSpPr>
          <p:cNvPr id="297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fld id="{08D1D956-7B4E-474A-9898-DDC901381622}" type="slidenum">
              <a:rPr lang="en-GB" altLang="en-US" sz="1200">
                <a:solidFill>
                  <a:prstClr val="black"/>
                </a:solidFill>
              </a:rPr>
              <a:pPr eaLnBrk="1" hangingPunct="1"/>
              <a:t>32</a:t>
            </a:fld>
            <a:endParaRPr lang="en-GB" altLang="en-US" sz="1200">
              <a:solidFill>
                <a:prstClr val="black"/>
              </a:solidFill>
            </a:endParaRPr>
          </a:p>
        </p:txBody>
      </p:sp>
    </p:spTree>
    <p:extLst>
      <p:ext uri="{BB962C8B-B14F-4D97-AF65-F5344CB8AC3E}">
        <p14:creationId xmlns:p14="http://schemas.microsoft.com/office/powerpoint/2010/main" val="20432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F0C71C-F1BF-4BD6-B337-FD66DD47A083}" type="datetimeFigureOut">
              <a:rPr lang="en-US" smtClean="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1391E0-6B2A-4F38-B4CC-F215CEC9B84F}" type="slidenum">
              <a:rPr lang="en-US" smtClean="0"/>
              <a:t>‹#›</a:t>
            </a:fld>
            <a:endParaRPr lang="en-US" dirty="0"/>
          </a:p>
        </p:txBody>
      </p:sp>
    </p:spTree>
    <p:extLst>
      <p:ext uri="{BB962C8B-B14F-4D97-AF65-F5344CB8AC3E}">
        <p14:creationId xmlns:p14="http://schemas.microsoft.com/office/powerpoint/2010/main" val="2907349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F0C71C-F1BF-4BD6-B337-FD66DD47A083}" type="datetimeFigureOut">
              <a:rPr lang="en-US" smtClean="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1391E0-6B2A-4F38-B4CC-F215CEC9B84F}" type="slidenum">
              <a:rPr lang="en-US" smtClean="0"/>
              <a:t>‹#›</a:t>
            </a:fld>
            <a:endParaRPr lang="en-US" dirty="0"/>
          </a:p>
        </p:txBody>
      </p:sp>
    </p:spTree>
    <p:extLst>
      <p:ext uri="{BB962C8B-B14F-4D97-AF65-F5344CB8AC3E}">
        <p14:creationId xmlns:p14="http://schemas.microsoft.com/office/powerpoint/2010/main" val="6585641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0A71D08-A47A-4BE4-AC58-5C0C90F532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69209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9D5D949-73E7-4A1D-BBDB-0D3900DCC2F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61705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662E8774-EEB9-44B8-843B-BA996FDFB2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177334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4444C38-ABA3-4FF2-B445-E3111D96926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53047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E7ED758-9F67-4AC7-A979-0A9ED559D0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806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EF54FDA-FE78-463F-AF19-B2A924544DB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010263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C602765-792F-4D5F-8E9F-8A5484B85F1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014256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CA5EF89-3C08-49F8-9CF4-030175CFBE6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97329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BDEB150-AC82-40D0-AFD8-EF2FDB2191A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459161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A9F1888-CEB1-4EEE-9396-781527B7C1A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5458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F0C71C-F1BF-4BD6-B337-FD66DD47A083}" type="datetimeFigureOut">
              <a:rPr lang="en-US" smtClean="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1391E0-6B2A-4F38-B4CC-F215CEC9B84F}" type="slidenum">
              <a:rPr lang="en-US" smtClean="0"/>
              <a:t>‹#›</a:t>
            </a:fld>
            <a:endParaRPr lang="en-US" dirty="0"/>
          </a:p>
        </p:txBody>
      </p:sp>
    </p:spTree>
    <p:extLst>
      <p:ext uri="{BB962C8B-B14F-4D97-AF65-F5344CB8AC3E}">
        <p14:creationId xmlns:p14="http://schemas.microsoft.com/office/powerpoint/2010/main" val="20544483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820300-F250-4818-A936-E09372BC12C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9565266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C8AE5A2-B8C0-47A5-9B00-C47FCDD56EC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85702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0A71D08-A47A-4BE4-AC58-5C0C90F532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714441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9D5D949-73E7-4A1D-BBDB-0D3900DCC2F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14455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662E8774-EEB9-44B8-843B-BA996FDFB2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077931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4444C38-ABA3-4FF2-B445-E3111D96926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07069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E7ED758-9F67-4AC7-A979-0A9ED559D0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1687835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EF54FDA-FE78-463F-AF19-B2A924544DB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93523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C602765-792F-4D5F-8E9F-8A5484B85F1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4958202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CA5EF89-3C08-49F8-9CF4-030175CFBE6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1929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5E78FF3-9267-44F4-A270-48C8D998F15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95677689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BDEB150-AC82-40D0-AFD8-EF2FDB2191A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408068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A9F1888-CEB1-4EEE-9396-781527B7C1A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55328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820300-F250-4818-A936-E09372BC12C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7903125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C8AE5A2-B8C0-47A5-9B00-C47FCDD56EC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7955568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0A71D08-A47A-4BE4-AC58-5C0C90F532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53146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9D5D949-73E7-4A1D-BBDB-0D3900DCC2F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680665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662E8774-EEB9-44B8-843B-BA996FDFB2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535019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4444C38-ABA3-4FF2-B445-E3111D96926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971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E7ED758-9F67-4AC7-A979-0A9ED559D0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4067742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EF54FDA-FE78-463F-AF19-B2A924544DB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291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28AC7AC-F231-4025-ACC7-01157A0E45F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0454288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C602765-792F-4D5F-8E9F-8A5484B85F1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21122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CA5EF89-3C08-49F8-9CF4-030175CFBE6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023615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BDEB150-AC82-40D0-AFD8-EF2FDB2191A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07377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A9F1888-CEB1-4EEE-9396-781527B7C1A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8382251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820300-F250-4818-A936-E09372BC12C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166241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C8AE5A2-B8C0-47A5-9B00-C47FCDD56EC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9346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0A71D08-A47A-4BE4-AC58-5C0C90F532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2944120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9D5D949-73E7-4A1D-BBDB-0D3900DCC2F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941335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662E8774-EEB9-44B8-843B-BA996FDFB2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72838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4444C38-ABA3-4FF2-B445-E3111D96926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81882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A77F4B7-0E62-419C-B3DA-46D84906BE2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94522803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E7ED758-9F67-4AC7-A979-0A9ED559D0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253150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EF54FDA-FE78-463F-AF19-B2A924544DB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711506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C602765-792F-4D5F-8E9F-8A5484B85F1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077080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CA5EF89-3C08-49F8-9CF4-030175CFBE6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3387164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BDEB150-AC82-40D0-AFD8-EF2FDB2191A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289098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A9F1888-CEB1-4EEE-9396-781527B7C1A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316254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820300-F250-4818-A936-E09372BC12C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872005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C8AE5A2-B8C0-47A5-9B00-C47FCDD56EC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82691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0A71D08-A47A-4BE4-AC58-5C0C90F532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2539151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9D5D949-73E7-4A1D-BBDB-0D3900DCC2F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7629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535C2B2-F25C-4F12-BA46-5008F3132FD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708687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662E8774-EEB9-44B8-843B-BA996FDFB2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319312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4444C38-ABA3-4FF2-B445-E3111D96926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02758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E7ED758-9F67-4AC7-A979-0A9ED559D0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727779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EF54FDA-FE78-463F-AF19-B2A924544DB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249682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C602765-792F-4D5F-8E9F-8A5484B85F1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289801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CA5EF89-3C08-49F8-9CF4-030175CFBE6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442719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BDEB150-AC82-40D0-AFD8-EF2FDB2191A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7287899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A9F1888-CEB1-4EEE-9396-781527B7C1A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8020593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820300-F250-4818-A936-E09372BC12C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047239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C8AE5A2-B8C0-47A5-9B00-C47FCDD56EC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81307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261E4BA-E1DD-435C-AA4B-04BFBA5A01C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99262651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0A71D08-A47A-4BE4-AC58-5C0C90F532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93856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9D5D949-73E7-4A1D-BBDB-0D3900DCC2F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315463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662E8774-EEB9-44B8-843B-BA996FDFB2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2363621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6270480"/>
      </p:ext>
    </p:extLst>
  </p:cSld>
  <p:clrMapOvr>
    <a:masterClrMapping/>
  </p:clrMapOvr>
  <p:transition>
    <p:random/>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11858593"/>
      </p:ext>
    </p:extLst>
  </p:cSld>
  <p:clrMapOvr>
    <a:masterClrMapping/>
  </p:clrMapOvr>
  <p:transition>
    <p:random/>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92355229"/>
      </p:ext>
    </p:extLst>
  </p:cSld>
  <p:clrMapOvr>
    <a:masterClrMapping/>
  </p:clrMapOvr>
  <p:transition>
    <p:random/>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46518129"/>
      </p:ext>
    </p:extLst>
  </p:cSld>
  <p:clrMapOvr>
    <a:masterClrMapping/>
  </p:clrMapOvr>
  <p:transition>
    <p:random/>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1828424"/>
      </p:ext>
    </p:extLst>
  </p:cSld>
  <p:clrMapOvr>
    <a:masterClrMapping/>
  </p:clrMapOvr>
  <p:transition>
    <p:random/>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203757"/>
      </p:ext>
    </p:extLst>
  </p:cSld>
  <p:clrMapOvr>
    <a:masterClrMapping/>
  </p:clrMapOvr>
  <p:transition>
    <p:random/>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9609464"/>
      </p:ext>
    </p:extLst>
  </p:cSld>
  <p:clrMapOvr>
    <a:masterClrMapping/>
  </p:clrMapOvr>
  <p:transition>
    <p:random/>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1808383-7025-49D9-B9B0-A2B5252CD50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32570355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58997064"/>
      </p:ext>
    </p:extLst>
  </p:cSld>
  <p:clrMapOvr>
    <a:masterClrMapping/>
  </p:clrMapOvr>
  <p:transition>
    <p:random/>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37556388"/>
      </p:ext>
    </p:extLst>
  </p:cSld>
  <p:clrMapOvr>
    <a:masterClrMapping/>
  </p:clrMapOvr>
  <p:transition>
    <p:random/>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94097331"/>
      </p:ext>
    </p:extLst>
  </p:cSld>
  <p:clrMapOvr>
    <a:masterClrMapping/>
  </p:clrMapOvr>
  <p:transition>
    <p:random/>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5725550"/>
      </p:ext>
    </p:extLst>
  </p:cSld>
  <p:clrMapOvr>
    <a:masterClrMapping/>
  </p:clrMapOvr>
  <p:transition>
    <p:random/>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4614110"/>
      </p:ext>
    </p:extLst>
  </p:cSld>
  <p:clrMapOvr>
    <a:masterClrMapping/>
  </p:clrMapOvr>
  <p:transition>
    <p:random/>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42816920"/>
      </p:ext>
    </p:extLst>
  </p:cSld>
  <p:clrMapOvr>
    <a:masterClrMapping/>
  </p:clrMapOvr>
  <p:transition>
    <p:random/>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1187466"/>
      </p:ext>
    </p:extLst>
  </p:cSld>
  <p:clrMapOvr>
    <a:masterClrMapping/>
  </p:clrMapOvr>
  <p:transition>
    <p:random/>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0968410"/>
      </p:ext>
    </p:extLst>
  </p:cSld>
  <p:clrMapOvr>
    <a:masterClrMapping/>
  </p:clrMapOvr>
  <p:transition>
    <p:random/>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2307091"/>
      </p:ext>
    </p:extLst>
  </p:cSld>
  <p:clrMapOvr>
    <a:masterClrMapping/>
  </p:clrMapOvr>
  <p:transition>
    <p:random/>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4382382"/>
      </p:ext>
    </p:extLst>
  </p:cSld>
  <p:clrMapOvr>
    <a:masterClrMapping/>
  </p:clrMapOvr>
  <p:transition>
    <p:random/>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2F5A1DC-F08B-42CC-837E-17E243181BF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2846482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7749542"/>
      </p:ext>
    </p:extLst>
  </p:cSld>
  <p:clrMapOvr>
    <a:masterClrMapping/>
  </p:clrMapOvr>
  <p:transition>
    <p:random/>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6518532"/>
      </p:ext>
    </p:extLst>
  </p:cSld>
  <p:clrMapOvr>
    <a:masterClrMapping/>
  </p:clrMapOvr>
  <p:transition>
    <p:random/>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66499526"/>
      </p:ext>
    </p:extLst>
  </p:cSld>
  <p:clrMapOvr>
    <a:masterClrMapping/>
  </p:clrMapOvr>
  <p:transition>
    <p:random/>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609621"/>
      </p:ext>
    </p:extLst>
  </p:cSld>
  <p:clrMapOvr>
    <a:masterClrMapping/>
  </p:clrMapOvr>
  <p:transition>
    <p:random/>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6034178"/>
      </p:ext>
    </p:extLst>
  </p:cSld>
  <p:clrMapOvr>
    <a:masterClrMapping/>
  </p:clrMapOvr>
  <p:transition>
    <p:random/>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609600"/>
            <a:ext cx="9550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320800" y="1981200"/>
            <a:ext cx="4673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981200"/>
            <a:ext cx="4673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114800"/>
            <a:ext cx="4673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4688523"/>
      </p:ext>
    </p:extLst>
  </p:cSld>
  <p:clrMapOvr>
    <a:masterClrMapping/>
  </p:clrMapOvr>
  <p:transition>
    <p:random/>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59058628"/>
      </p:ext>
    </p:extLst>
  </p:cSld>
  <p:clrMapOvr>
    <a:masterClrMapping/>
  </p:clrMapOvr>
  <p:transition>
    <p:random/>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30118563"/>
      </p:ext>
    </p:extLst>
  </p:cSld>
  <p:clrMapOvr>
    <a:masterClrMapping/>
  </p:clrMapOvr>
  <p:transition>
    <p:random/>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71952584"/>
      </p:ext>
    </p:extLst>
  </p:cSld>
  <p:clrMapOvr>
    <a:masterClrMapping/>
  </p:clrMapOvr>
  <p:transition>
    <p:random/>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51429490"/>
      </p:ext>
    </p:extLst>
  </p:cSld>
  <p:clrMapOvr>
    <a:masterClrMapping/>
  </p:clrMapOvr>
  <p:transition>
    <p:random/>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D3D81D7-0844-4A98-B0FE-BF9B30E6989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103487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90101738"/>
      </p:ext>
    </p:extLst>
  </p:cSld>
  <p:clrMapOvr>
    <a:masterClrMapping/>
  </p:clrMapOvr>
  <p:transition>
    <p:random/>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1428857"/>
      </p:ext>
    </p:extLst>
  </p:cSld>
  <p:clrMapOvr>
    <a:masterClrMapping/>
  </p:clrMapOvr>
  <p:transition>
    <p:random/>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7859425"/>
      </p:ext>
    </p:extLst>
  </p:cSld>
  <p:clrMapOvr>
    <a:masterClrMapping/>
  </p:clrMapOvr>
  <p:transition>
    <p:random/>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2595629"/>
      </p:ext>
    </p:extLst>
  </p:cSld>
  <p:clrMapOvr>
    <a:masterClrMapping/>
  </p:clrMapOvr>
  <p:transition>
    <p:random/>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9358222"/>
      </p:ext>
    </p:extLst>
  </p:cSld>
  <p:clrMapOvr>
    <a:masterClrMapping/>
  </p:clrMapOvr>
  <p:transition>
    <p:random/>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6828070"/>
      </p:ext>
    </p:extLst>
  </p:cSld>
  <p:clrMapOvr>
    <a:masterClrMapping/>
  </p:clrMapOvr>
  <p:transition>
    <p:random/>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4399499"/>
      </p:ext>
    </p:extLst>
  </p:cSld>
  <p:clrMapOvr>
    <a:masterClrMapping/>
  </p:clrMapOvr>
  <p:transition>
    <p:random/>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74828473"/>
      </p:ext>
    </p:extLst>
  </p:cSld>
  <p:clrMapOvr>
    <a:masterClrMapping/>
  </p:clrMapOvr>
  <p:transition>
    <p:random/>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6479751"/>
      </p:ext>
    </p:extLst>
  </p:cSld>
  <p:clrMapOvr>
    <a:masterClrMapping/>
  </p:clrMapOvr>
  <p:transition>
    <p:random/>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5229769"/>
      </p:ext>
    </p:extLst>
  </p:cSld>
  <p:clrMapOvr>
    <a:masterClrMapping/>
  </p:clrMapOvr>
  <p:transition>
    <p:rand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F0C71C-F1BF-4BD6-B337-FD66DD47A083}" type="datetimeFigureOut">
              <a:rPr lang="en-US" smtClean="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1391E0-6B2A-4F38-B4CC-F215CEC9B84F}" type="slidenum">
              <a:rPr lang="en-US" smtClean="0"/>
              <a:t>‹#›</a:t>
            </a:fld>
            <a:endParaRPr lang="en-US" dirty="0"/>
          </a:p>
        </p:txBody>
      </p:sp>
    </p:spTree>
    <p:extLst>
      <p:ext uri="{BB962C8B-B14F-4D97-AF65-F5344CB8AC3E}">
        <p14:creationId xmlns:p14="http://schemas.microsoft.com/office/powerpoint/2010/main" val="3264345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D30EEBC-21A1-4702-BEB9-AEBA9976F13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723150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8192123"/>
      </p:ext>
    </p:extLst>
  </p:cSld>
  <p:clrMapOvr>
    <a:masterClrMapping/>
  </p:clrMapOvr>
  <p:transition>
    <p:random/>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7246956"/>
      </p:ext>
    </p:extLst>
  </p:cSld>
  <p:clrMapOvr>
    <a:masterClrMapping/>
  </p:clrMapOvr>
  <p:transition>
    <p:random/>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6953554"/>
      </p:ext>
    </p:extLst>
  </p:cSld>
  <p:clrMapOvr>
    <a:masterClrMapping/>
  </p:clrMapOvr>
  <p:transition>
    <p:random/>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0019663"/>
      </p:ext>
    </p:extLst>
  </p:cSld>
  <p:clrMapOvr>
    <a:masterClrMapping/>
  </p:clrMapOvr>
  <p:transition>
    <p:random/>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94397932"/>
      </p:ext>
    </p:extLst>
  </p:cSld>
  <p:clrMapOvr>
    <a:masterClrMapping/>
  </p:clrMapOvr>
  <p:transition>
    <p:random/>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7246251"/>
      </p:ext>
    </p:extLst>
  </p:cSld>
  <p:clrMapOvr>
    <a:masterClrMapping/>
  </p:clrMapOvr>
  <p:transition>
    <p:random/>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18605538"/>
      </p:ext>
    </p:extLst>
  </p:cSld>
  <p:clrMapOvr>
    <a:masterClrMapping/>
  </p:clrMapOvr>
  <p:transition>
    <p:random/>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0102534"/>
      </p:ext>
    </p:extLst>
  </p:cSld>
  <p:clrMapOvr>
    <a:masterClrMapping/>
  </p:clrMapOvr>
  <p:transition>
    <p:random/>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06190655"/>
      </p:ext>
    </p:extLst>
  </p:cSld>
  <p:clrMapOvr>
    <a:masterClrMapping/>
  </p:clrMapOvr>
  <p:transition>
    <p:random/>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3077914"/>
      </p:ext>
    </p:extLst>
  </p:cSld>
  <p:clrMapOvr>
    <a:masterClrMapping/>
  </p:clrMapOvr>
  <p:transition>
    <p:random/>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6786883-8B93-4972-8717-50ED893F530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8972452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15766171"/>
      </p:ext>
    </p:extLst>
  </p:cSld>
  <p:clrMapOvr>
    <a:masterClrMapping/>
  </p:clrMapOvr>
  <p:transition>
    <p:random/>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70725697"/>
      </p:ext>
    </p:extLst>
  </p:cSld>
  <p:clrMapOvr>
    <a:masterClrMapping/>
  </p:clrMapOvr>
  <p:transition>
    <p:random/>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857125"/>
      </p:ext>
    </p:extLst>
  </p:cSld>
  <p:clrMapOvr>
    <a:masterClrMapping/>
  </p:clrMapOvr>
  <p:transition>
    <p:random/>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1525996"/>
      </p:ext>
    </p:extLst>
  </p:cSld>
  <p:clrMapOvr>
    <a:masterClrMapping/>
  </p:clrMapOvr>
  <p:transition>
    <p:random/>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81987472"/>
      </p:ext>
    </p:extLst>
  </p:cSld>
  <p:clrMapOvr>
    <a:masterClrMapping/>
  </p:clrMapOvr>
  <p:transition>
    <p:random/>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67080022"/>
      </p:ext>
    </p:extLst>
  </p:cSld>
  <p:clrMapOvr>
    <a:masterClrMapping/>
  </p:clrMapOvr>
  <p:transition>
    <p:random/>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1225099"/>
      </p:ext>
    </p:extLst>
  </p:cSld>
  <p:clrMapOvr>
    <a:masterClrMapping/>
  </p:clrMapOvr>
  <p:transition>
    <p:random/>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1938077"/>
      </p:ext>
    </p:extLst>
  </p:cSld>
  <p:clrMapOvr>
    <a:masterClrMapping/>
  </p:clrMapOvr>
  <p:transition>
    <p:random/>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36669812"/>
      </p:ext>
    </p:extLst>
  </p:cSld>
  <p:clrMapOvr>
    <a:masterClrMapping/>
  </p:clrMapOvr>
  <p:transition>
    <p:random/>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1DC51AD-31C2-4F4C-92F4-3F5BA11CAE8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808300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D28082EF-4DF3-4644-9CF2-E7E2909E9C6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761545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6F858E5-0704-4655-87C6-892C3D8AD1C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62387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AC69E3E-0FDC-4662-9EBC-384790C2604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1933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7DCAF06A-C589-4AFF-A408-187A09CBF29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7507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6C8CC6A7-3DBB-46F9-B3CB-121383531DA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817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A6A3BE8-5790-4C18-8CAC-35DF366FAEF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555337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1F83516E-D75F-44FE-9F32-0142EC4E920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6754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F0C71C-F1BF-4BD6-B337-FD66DD47A083}" type="datetimeFigureOut">
              <a:rPr lang="en-US" smtClean="0"/>
              <a:t>10/27/2017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1391E0-6B2A-4F38-B4CC-F215CEC9B84F}" type="slidenum">
              <a:rPr lang="en-US" smtClean="0"/>
              <a:t>‹#›</a:t>
            </a:fld>
            <a:endParaRPr lang="en-US" dirty="0"/>
          </a:p>
        </p:txBody>
      </p:sp>
    </p:spTree>
    <p:extLst>
      <p:ext uri="{BB962C8B-B14F-4D97-AF65-F5344CB8AC3E}">
        <p14:creationId xmlns:p14="http://schemas.microsoft.com/office/powerpoint/2010/main" val="3359808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27C483C8-C212-4FCB-9A1E-34D54A5C403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3811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02F189E-AD2E-4065-B97B-F7FC4325020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87160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B0B6A830-1775-490E-AF80-1C667DE832A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090757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F9CBD659-9BAA-4807-8F06-350D2DA6FE6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582203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7F95E71-E4CD-47B9-9F65-573534FD7FE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18663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D725B4EF-B962-4FBA-98A7-C1D1CADC405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89356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A6B4949-D688-414C-891E-31965ED1DF7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71041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50291F0B-A50F-4346-B789-2C6BB1900B8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617839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D3B78621-44B9-4CA3-8E00-51E3D3E6DC24}"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11116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6B0ABC8F-73AA-4241-84C1-CD78DD78239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7514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F0C71C-F1BF-4BD6-B337-FD66DD47A083}" type="datetimeFigureOut">
              <a:rPr lang="en-US" smtClean="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1391E0-6B2A-4F38-B4CC-F215CEC9B84F}" type="slidenum">
              <a:rPr lang="en-US" smtClean="0"/>
              <a:t>‹#›</a:t>
            </a:fld>
            <a:endParaRPr lang="en-US" dirty="0"/>
          </a:p>
        </p:txBody>
      </p:sp>
    </p:spTree>
    <p:extLst>
      <p:ext uri="{BB962C8B-B14F-4D97-AF65-F5344CB8AC3E}">
        <p14:creationId xmlns:p14="http://schemas.microsoft.com/office/powerpoint/2010/main" val="7816457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7413904-F2F0-48F8-ADB3-CFFF351D377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541180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633C918-40CF-4CC4-9083-F58B72A6BB4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85865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317819A-C3CA-46A6-B43E-5B7A83E6266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684073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FFFB7879-865D-4039-9581-24DC59C5358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1852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A06F4129-782B-4772-95CD-0B63A322BE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70166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D28082EF-4DF3-4644-9CF2-E7E2909E9C6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4945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6F858E5-0704-4655-87C6-892C3D8AD1C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30026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AC69E3E-0FDC-4662-9EBC-384790C2604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6787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7DCAF06A-C589-4AFF-A408-187A09CBF29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86419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6C8CC6A7-3DBB-46F9-B3CB-121383531DA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3502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F0C71C-F1BF-4BD6-B337-FD66DD47A083}" type="datetimeFigureOut">
              <a:rPr lang="en-US" smtClean="0"/>
              <a:t>10/27/2017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1391E0-6B2A-4F38-B4CC-F215CEC9B84F}" type="slidenum">
              <a:rPr lang="en-US" smtClean="0"/>
              <a:t>‹#›</a:t>
            </a:fld>
            <a:endParaRPr lang="en-US" dirty="0"/>
          </a:p>
        </p:txBody>
      </p:sp>
    </p:spTree>
    <p:extLst>
      <p:ext uri="{BB962C8B-B14F-4D97-AF65-F5344CB8AC3E}">
        <p14:creationId xmlns:p14="http://schemas.microsoft.com/office/powerpoint/2010/main" val="26196823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A6A3BE8-5790-4C18-8CAC-35DF366FAEF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90419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1F83516E-D75F-44FE-9F32-0142EC4E920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73930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27C483C8-C212-4FCB-9A1E-34D54A5C403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75154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02F189E-AD2E-4065-B97B-F7FC4325020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047883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B0B6A830-1775-490E-AF80-1C667DE832A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638361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F9CBD659-9BAA-4807-8F06-350D2DA6FE6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0755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D28082EF-4DF3-4644-9CF2-E7E2909E9C6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42070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6F858E5-0704-4655-87C6-892C3D8AD1C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12388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AC69E3E-0FDC-4662-9EBC-384790C2604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1246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7DCAF06A-C589-4AFF-A408-187A09CBF29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6190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F0C71C-F1BF-4BD6-B337-FD66DD47A083}" type="datetimeFigureOut">
              <a:rPr lang="en-US" smtClean="0"/>
              <a:t>10/27/2017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1391E0-6B2A-4F38-B4CC-F215CEC9B84F}" type="slidenum">
              <a:rPr lang="en-US" smtClean="0"/>
              <a:t>‹#›</a:t>
            </a:fld>
            <a:endParaRPr lang="en-US" dirty="0"/>
          </a:p>
        </p:txBody>
      </p:sp>
    </p:spTree>
    <p:extLst>
      <p:ext uri="{BB962C8B-B14F-4D97-AF65-F5344CB8AC3E}">
        <p14:creationId xmlns:p14="http://schemas.microsoft.com/office/powerpoint/2010/main" val="25056763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6C8CC6A7-3DBB-46F9-B3CB-121383531DA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12768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A6A3BE8-5790-4C18-8CAC-35DF366FAEF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185435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1F83516E-D75F-44FE-9F32-0142EC4E920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80701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27C483C8-C212-4FCB-9A1E-34D54A5C403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427185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02F189E-AD2E-4065-B97B-F7FC4325020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5103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B0B6A830-1775-490E-AF80-1C667DE832A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907209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F9CBD659-9BAA-4807-8F06-350D2DA6FE6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764468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4444C38-ABA3-4FF2-B445-E3111D96926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440662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E7ED758-9F67-4AC7-A979-0A9ED559D0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104220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EF54FDA-FE78-463F-AF19-B2A924544DB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043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F0C71C-F1BF-4BD6-B337-FD66DD47A083}" type="datetimeFigureOut">
              <a:rPr lang="en-US" smtClean="0"/>
              <a:t>10/27/2017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1391E0-6B2A-4F38-B4CC-F215CEC9B84F}" type="slidenum">
              <a:rPr lang="en-US" smtClean="0"/>
              <a:t>‹#›</a:t>
            </a:fld>
            <a:endParaRPr lang="en-US" dirty="0"/>
          </a:p>
        </p:txBody>
      </p:sp>
    </p:spTree>
    <p:extLst>
      <p:ext uri="{BB962C8B-B14F-4D97-AF65-F5344CB8AC3E}">
        <p14:creationId xmlns:p14="http://schemas.microsoft.com/office/powerpoint/2010/main" val="17063377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C602765-792F-4D5F-8E9F-8A5484B85F1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134139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CA5EF89-3C08-49F8-9CF4-030175CFBE6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84133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BDEB150-AC82-40D0-AFD8-EF2FDB2191A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31672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A9F1888-CEB1-4EEE-9396-781527B7C1A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913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820300-F250-4818-A936-E09372BC12C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31206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C8AE5A2-B8C0-47A5-9B00-C47FCDD56EC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4217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0A71D08-A47A-4BE4-AC58-5C0C90F532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575809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9D5D949-73E7-4A1D-BBDB-0D3900DCC2F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26809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662E8774-EEB9-44B8-843B-BA996FDFB2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63246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4444C38-ABA3-4FF2-B445-E3111D96926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17381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F0C71C-F1BF-4BD6-B337-FD66DD47A083}" type="datetimeFigureOut">
              <a:rPr lang="en-US" smtClean="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1391E0-6B2A-4F38-B4CC-F215CEC9B84F}" type="slidenum">
              <a:rPr lang="en-US" smtClean="0"/>
              <a:t>‹#›</a:t>
            </a:fld>
            <a:endParaRPr lang="en-US" dirty="0"/>
          </a:p>
        </p:txBody>
      </p:sp>
    </p:spTree>
    <p:extLst>
      <p:ext uri="{BB962C8B-B14F-4D97-AF65-F5344CB8AC3E}">
        <p14:creationId xmlns:p14="http://schemas.microsoft.com/office/powerpoint/2010/main" val="12890887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E7ED758-9F67-4AC7-A979-0A9ED559D0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1655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EF54FDA-FE78-463F-AF19-B2A924544DB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743081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C602765-792F-4D5F-8E9F-8A5484B85F1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47477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CA5EF89-3C08-49F8-9CF4-030175CFBE6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172788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BDEB150-AC82-40D0-AFD8-EF2FDB2191A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115280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A9F1888-CEB1-4EEE-9396-781527B7C1A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3571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820300-F250-4818-A936-E09372BC12C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91055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C8AE5A2-B8C0-47A5-9B00-C47FCDD56EC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547893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0A71D08-A47A-4BE4-AC58-5C0C90F532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738198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9D5D949-73E7-4A1D-BBDB-0D3900DCC2F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681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F0C71C-F1BF-4BD6-B337-FD66DD47A083}" type="datetimeFigureOut">
              <a:rPr lang="en-US" smtClean="0"/>
              <a:t>10/27/2017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1391E0-6B2A-4F38-B4CC-F215CEC9B84F}" type="slidenum">
              <a:rPr lang="en-US" smtClean="0"/>
              <a:t>‹#›</a:t>
            </a:fld>
            <a:endParaRPr lang="en-US" dirty="0"/>
          </a:p>
        </p:txBody>
      </p:sp>
    </p:spTree>
    <p:extLst>
      <p:ext uri="{BB962C8B-B14F-4D97-AF65-F5344CB8AC3E}">
        <p14:creationId xmlns:p14="http://schemas.microsoft.com/office/powerpoint/2010/main" val="30403854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662E8774-EEB9-44B8-843B-BA996FDFB24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27077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4444C38-ABA3-4FF2-B445-E3111D96926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859448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E7ED758-9F67-4AC7-A979-0A9ED559D09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8317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EF54FDA-FE78-463F-AF19-B2A924544DB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41138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C602765-792F-4D5F-8E9F-8A5484B85F1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127829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4CA5EF89-3C08-49F8-9CF4-030175CFBE6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670407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1BDEB150-AC82-40D0-AFD8-EF2FDB2191A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398132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A9F1888-CEB1-4EEE-9396-781527B7C1A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288109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9820300-F250-4818-A936-E09372BC12C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990368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C8AE5A2-B8C0-47A5-9B00-C47FCDD56EC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422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11.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12.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13.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theme" Target="../theme/theme14.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theme" Target="../theme/theme15.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16.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theme" Target="../theme/theme1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theme" Target="../theme/theme1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19.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8.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9.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F0C71C-F1BF-4BD6-B337-FD66DD47A083}" type="datetimeFigureOut">
              <a:rPr lang="en-US" smtClean="0"/>
              <a:t>10/27/2017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391E0-6B2A-4F38-B4CC-F215CEC9B84F}" type="slidenum">
              <a:rPr lang="en-US" smtClean="0"/>
              <a:t>‹#›</a:t>
            </a:fld>
            <a:endParaRPr lang="en-US" dirty="0"/>
          </a:p>
        </p:txBody>
      </p:sp>
    </p:spTree>
    <p:extLst>
      <p:ext uri="{BB962C8B-B14F-4D97-AF65-F5344CB8AC3E}">
        <p14:creationId xmlns:p14="http://schemas.microsoft.com/office/powerpoint/2010/main" val="773052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mtClean="0"/>
            </a:lvl1pPr>
          </a:lstStyle>
          <a:p>
            <a:pPr fontAlgn="base">
              <a:spcBef>
                <a:spcPct val="0"/>
              </a:spcBef>
              <a:spcAft>
                <a:spcPct val="0"/>
              </a:spcAft>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mtClean="0"/>
            </a:lvl1pPr>
          </a:lstStyle>
          <a:p>
            <a:pPr algn="ctr" fontAlgn="base">
              <a:spcBef>
                <a:spcPct val="0"/>
              </a:spcBef>
              <a:spcAft>
                <a:spcPct val="0"/>
              </a:spcAft>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pPr fontAlgn="base">
              <a:spcBef>
                <a:spcPct val="0"/>
              </a:spcBef>
              <a:spcAft>
                <a:spcPct val="0"/>
              </a:spcAft>
            </a:pPr>
            <a:fld id="{F9111947-D090-4B2C-986B-B16FF4ABF5DD}" type="slidenum">
              <a:rPr lang="en-US" altLang="en-US" sz="1400" smtClean="0">
                <a:solidFill>
                  <a:srgbClr val="000000"/>
                </a:solidFill>
              </a:rPr>
              <a:pPr fontAlgn="base">
                <a:spcBef>
                  <a:spcPct val="0"/>
                </a:spcBef>
                <a:spcAft>
                  <a:spcPct val="0"/>
                </a:spcAft>
              </a:pPr>
              <a:t>‹#›</a:t>
            </a:fld>
            <a:endParaRPr lang="en-US" altLang="en-US" sz="1400" smtClean="0">
              <a:solidFill>
                <a:srgbClr val="000000"/>
              </a:solidFill>
            </a:endParaRPr>
          </a:p>
        </p:txBody>
      </p:sp>
    </p:spTree>
    <p:extLst>
      <p:ext uri="{BB962C8B-B14F-4D97-AF65-F5344CB8AC3E}">
        <p14:creationId xmlns:p14="http://schemas.microsoft.com/office/powerpoint/2010/main" val="3555078151"/>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mtClean="0"/>
            </a:lvl1pPr>
          </a:lstStyle>
          <a:p>
            <a:pPr fontAlgn="base">
              <a:spcBef>
                <a:spcPct val="0"/>
              </a:spcBef>
              <a:spcAft>
                <a:spcPct val="0"/>
              </a:spcAft>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mtClean="0"/>
            </a:lvl1pPr>
          </a:lstStyle>
          <a:p>
            <a:pPr algn="ctr" fontAlgn="base">
              <a:spcBef>
                <a:spcPct val="0"/>
              </a:spcBef>
              <a:spcAft>
                <a:spcPct val="0"/>
              </a:spcAft>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pPr fontAlgn="base">
              <a:spcBef>
                <a:spcPct val="0"/>
              </a:spcBef>
              <a:spcAft>
                <a:spcPct val="0"/>
              </a:spcAft>
            </a:pPr>
            <a:fld id="{F9111947-D090-4B2C-986B-B16FF4ABF5DD}" type="slidenum">
              <a:rPr lang="en-US" altLang="en-US" sz="1400" smtClean="0">
                <a:solidFill>
                  <a:srgbClr val="000000"/>
                </a:solidFill>
              </a:rPr>
              <a:pPr fontAlgn="base">
                <a:spcBef>
                  <a:spcPct val="0"/>
                </a:spcBef>
                <a:spcAft>
                  <a:spcPct val="0"/>
                </a:spcAft>
              </a:pPr>
              <a:t>‹#›</a:t>
            </a:fld>
            <a:endParaRPr lang="en-US" altLang="en-US" sz="1400" smtClean="0">
              <a:solidFill>
                <a:srgbClr val="000000"/>
              </a:solidFill>
            </a:endParaRPr>
          </a:p>
        </p:txBody>
      </p:sp>
    </p:spTree>
    <p:extLst>
      <p:ext uri="{BB962C8B-B14F-4D97-AF65-F5344CB8AC3E}">
        <p14:creationId xmlns:p14="http://schemas.microsoft.com/office/powerpoint/2010/main" val="2446716835"/>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mtClean="0"/>
            </a:lvl1pPr>
          </a:lstStyle>
          <a:p>
            <a:pPr fontAlgn="base">
              <a:spcBef>
                <a:spcPct val="0"/>
              </a:spcBef>
              <a:spcAft>
                <a:spcPct val="0"/>
              </a:spcAft>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mtClean="0"/>
            </a:lvl1pPr>
          </a:lstStyle>
          <a:p>
            <a:pPr algn="ctr" fontAlgn="base">
              <a:spcBef>
                <a:spcPct val="0"/>
              </a:spcBef>
              <a:spcAft>
                <a:spcPct val="0"/>
              </a:spcAft>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pPr fontAlgn="base">
              <a:spcBef>
                <a:spcPct val="0"/>
              </a:spcBef>
              <a:spcAft>
                <a:spcPct val="0"/>
              </a:spcAft>
            </a:pPr>
            <a:fld id="{F9111947-D090-4B2C-986B-B16FF4ABF5DD}" type="slidenum">
              <a:rPr lang="en-US" altLang="en-US" sz="1400" smtClean="0">
                <a:solidFill>
                  <a:srgbClr val="000000"/>
                </a:solidFill>
              </a:rPr>
              <a:pPr fontAlgn="base">
                <a:spcBef>
                  <a:spcPct val="0"/>
                </a:spcBef>
                <a:spcAft>
                  <a:spcPct val="0"/>
                </a:spcAft>
              </a:pPr>
              <a:t>‹#›</a:t>
            </a:fld>
            <a:endParaRPr lang="en-US" altLang="en-US" sz="1400" smtClean="0">
              <a:solidFill>
                <a:srgbClr val="000000"/>
              </a:solidFill>
            </a:endParaRPr>
          </a:p>
        </p:txBody>
      </p:sp>
    </p:spTree>
    <p:extLst>
      <p:ext uri="{BB962C8B-B14F-4D97-AF65-F5344CB8AC3E}">
        <p14:creationId xmlns:p14="http://schemas.microsoft.com/office/powerpoint/2010/main" val="3511970927"/>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mtClean="0"/>
            </a:lvl1pPr>
          </a:lstStyle>
          <a:p>
            <a:pPr fontAlgn="base">
              <a:spcBef>
                <a:spcPct val="0"/>
              </a:spcBef>
              <a:spcAft>
                <a:spcPct val="0"/>
              </a:spcAft>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mtClean="0"/>
            </a:lvl1pPr>
          </a:lstStyle>
          <a:p>
            <a:pPr algn="ctr" fontAlgn="base">
              <a:spcBef>
                <a:spcPct val="0"/>
              </a:spcBef>
              <a:spcAft>
                <a:spcPct val="0"/>
              </a:spcAft>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pPr fontAlgn="base">
              <a:spcBef>
                <a:spcPct val="0"/>
              </a:spcBef>
              <a:spcAft>
                <a:spcPct val="0"/>
              </a:spcAft>
            </a:pPr>
            <a:fld id="{F9111947-D090-4B2C-986B-B16FF4ABF5DD}" type="slidenum">
              <a:rPr lang="en-US" altLang="en-US" sz="1400" smtClean="0">
                <a:solidFill>
                  <a:srgbClr val="000000"/>
                </a:solidFill>
              </a:rPr>
              <a:pPr fontAlgn="base">
                <a:spcBef>
                  <a:spcPct val="0"/>
                </a:spcBef>
                <a:spcAft>
                  <a:spcPct val="0"/>
                </a:spcAft>
              </a:pPr>
              <a:t>‹#›</a:t>
            </a:fld>
            <a:endParaRPr lang="en-US" altLang="en-US" sz="1400" smtClean="0">
              <a:solidFill>
                <a:srgbClr val="000000"/>
              </a:solidFill>
            </a:endParaRPr>
          </a:p>
        </p:txBody>
      </p:sp>
    </p:spTree>
    <p:extLst>
      <p:ext uri="{BB962C8B-B14F-4D97-AF65-F5344CB8AC3E}">
        <p14:creationId xmlns:p14="http://schemas.microsoft.com/office/powerpoint/2010/main" val="324284843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mtClean="0"/>
            </a:lvl1pPr>
          </a:lstStyle>
          <a:p>
            <a:pPr fontAlgn="base">
              <a:spcBef>
                <a:spcPct val="0"/>
              </a:spcBef>
              <a:spcAft>
                <a:spcPct val="0"/>
              </a:spcAft>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mtClean="0"/>
            </a:lvl1pPr>
          </a:lstStyle>
          <a:p>
            <a:pPr algn="ctr" fontAlgn="base">
              <a:spcBef>
                <a:spcPct val="0"/>
              </a:spcBef>
              <a:spcAft>
                <a:spcPct val="0"/>
              </a:spcAft>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pPr fontAlgn="base">
              <a:spcBef>
                <a:spcPct val="0"/>
              </a:spcBef>
              <a:spcAft>
                <a:spcPct val="0"/>
              </a:spcAft>
            </a:pPr>
            <a:fld id="{F9111947-D090-4B2C-986B-B16FF4ABF5DD}" type="slidenum">
              <a:rPr lang="en-US" altLang="en-US" sz="1400" smtClean="0">
                <a:solidFill>
                  <a:srgbClr val="000000"/>
                </a:solidFill>
              </a:rPr>
              <a:pPr fontAlgn="base">
                <a:spcBef>
                  <a:spcPct val="0"/>
                </a:spcBef>
                <a:spcAft>
                  <a:spcPct val="0"/>
                </a:spcAft>
              </a:pPr>
              <a:t>‹#›</a:t>
            </a:fld>
            <a:endParaRPr lang="en-US" altLang="en-US" sz="1400" smtClean="0">
              <a:solidFill>
                <a:srgbClr val="000000"/>
              </a:solidFill>
            </a:endParaRPr>
          </a:p>
        </p:txBody>
      </p:sp>
    </p:spTree>
    <p:extLst>
      <p:ext uri="{BB962C8B-B14F-4D97-AF65-F5344CB8AC3E}">
        <p14:creationId xmlns:p14="http://schemas.microsoft.com/office/powerpoint/2010/main" val="191123719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F0C71C-F1BF-4BD6-B337-FD66DD47A083}" type="datetimeFigureOut">
              <a:rPr lang="en-US" smtClean="0"/>
              <a:t>10/27/2017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391E0-6B2A-4F38-B4CC-F215CEC9B84F}" type="slidenum">
              <a:rPr lang="en-US" smtClean="0"/>
              <a:t>‹#›</a:t>
            </a:fld>
            <a:endParaRPr lang="en-US" dirty="0"/>
          </a:p>
        </p:txBody>
      </p:sp>
    </p:spTree>
    <p:extLst>
      <p:ext uri="{BB962C8B-B14F-4D97-AF65-F5344CB8AC3E}">
        <p14:creationId xmlns:p14="http://schemas.microsoft.com/office/powerpoint/2010/main" val="3323379923"/>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ransition>
    <p:random/>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F0C71C-F1BF-4BD6-B337-FD66DD47A083}" type="datetimeFigureOut">
              <a:rPr lang="en-US" smtClean="0"/>
              <a:t>10/27/2017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391E0-6B2A-4F38-B4CC-F215CEC9B84F}" type="slidenum">
              <a:rPr lang="en-US" smtClean="0"/>
              <a:t>‹#›</a:t>
            </a:fld>
            <a:endParaRPr lang="en-US" dirty="0"/>
          </a:p>
        </p:txBody>
      </p:sp>
    </p:spTree>
    <p:extLst>
      <p:ext uri="{BB962C8B-B14F-4D97-AF65-F5344CB8AC3E}">
        <p14:creationId xmlns:p14="http://schemas.microsoft.com/office/powerpoint/2010/main" val="214699062"/>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Lst>
  <p:transition>
    <p:random/>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F0C71C-F1BF-4BD6-B337-FD66DD47A083}" type="datetimeFigureOut">
              <a:rPr lang="en-US" smtClean="0"/>
              <a:t>10/27/2017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391E0-6B2A-4F38-B4CC-F215CEC9B84F}" type="slidenum">
              <a:rPr lang="en-US" smtClean="0"/>
              <a:t>‹#›</a:t>
            </a:fld>
            <a:endParaRPr lang="en-US" dirty="0"/>
          </a:p>
        </p:txBody>
      </p:sp>
    </p:spTree>
    <p:extLst>
      <p:ext uri="{BB962C8B-B14F-4D97-AF65-F5344CB8AC3E}">
        <p14:creationId xmlns:p14="http://schemas.microsoft.com/office/powerpoint/2010/main" val="2605625748"/>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transition>
    <p:random/>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F0C71C-F1BF-4BD6-B337-FD66DD47A083}" type="datetimeFigureOut">
              <a:rPr lang="en-US" smtClean="0"/>
              <a:t>10/27/2017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391E0-6B2A-4F38-B4CC-F215CEC9B84F}" type="slidenum">
              <a:rPr lang="en-US" smtClean="0"/>
              <a:t>‹#›</a:t>
            </a:fld>
            <a:endParaRPr lang="en-US" dirty="0"/>
          </a:p>
        </p:txBody>
      </p:sp>
    </p:spTree>
    <p:extLst>
      <p:ext uri="{BB962C8B-B14F-4D97-AF65-F5344CB8AC3E}">
        <p14:creationId xmlns:p14="http://schemas.microsoft.com/office/powerpoint/2010/main" val="3758894116"/>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ransition>
    <p:random/>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F0C71C-F1BF-4BD6-B337-FD66DD47A083}" type="datetimeFigureOut">
              <a:rPr lang="en-US" smtClean="0"/>
              <a:t>10/27/2017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391E0-6B2A-4F38-B4CC-F215CEC9B84F}" type="slidenum">
              <a:rPr lang="en-US" smtClean="0"/>
              <a:t>‹#›</a:t>
            </a:fld>
            <a:endParaRPr lang="en-US" dirty="0"/>
          </a:p>
        </p:txBody>
      </p:sp>
    </p:spTree>
    <p:extLst>
      <p:ext uri="{BB962C8B-B14F-4D97-AF65-F5344CB8AC3E}">
        <p14:creationId xmlns:p14="http://schemas.microsoft.com/office/powerpoint/2010/main" val="1168858141"/>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ransition>
    <p:random/>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defRPr/>
            </a:pPr>
            <a:endParaRPr lang="en-US" alt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lang="en-US" alt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defRPr/>
            </a:pPr>
            <a:fld id="{69AFD399-3DD1-47E9-A194-B9253D5CA926}" type="slidenum">
              <a:rPr lang="en-US" altLang="en-US">
                <a:solidFill>
                  <a:srgbClr val="000000"/>
                </a:solidFill>
              </a:rPr>
              <a:pPr fontAlgn="base">
                <a:spcBef>
                  <a:spcPct val="0"/>
                </a:spcBef>
                <a:spcAft>
                  <a:spcPct val="0"/>
                </a:spcAft>
                <a:defRPr/>
              </a:pPr>
              <a:t>‹#›</a:t>
            </a:fld>
            <a:endParaRPr lang="en-US" altLang="en-US">
              <a:solidFill>
                <a:srgbClr val="000000"/>
              </a:solidFill>
            </a:endParaRPr>
          </a:p>
        </p:txBody>
      </p:sp>
    </p:spTree>
    <p:extLst>
      <p:ext uri="{BB962C8B-B14F-4D97-AF65-F5344CB8AC3E}">
        <p14:creationId xmlns:p14="http://schemas.microsoft.com/office/powerpoint/2010/main" val="72724152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94EB786D-595E-4B96-878E-3223F2F7C3B1}"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289680830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1"/>
            </a:gs>
            <a:gs pos="100000">
              <a:srgbClr val="FF99FF"/>
            </a:gs>
          </a:gsLst>
          <a:lin ang="5400000" scaled="1"/>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8852"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fontAlgn="base">
              <a:spcBef>
                <a:spcPct val="0"/>
              </a:spcBef>
              <a:spcAft>
                <a:spcPct val="0"/>
              </a:spcAft>
              <a:defRPr/>
            </a:pPr>
            <a:endParaRPr lang="en-US">
              <a:solidFill>
                <a:srgbClr val="000000"/>
              </a:solidFill>
            </a:endParaRPr>
          </a:p>
        </p:txBody>
      </p:sp>
      <p:sp>
        <p:nvSpPr>
          <p:cNvPr id="78853"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fontAlgn="base">
              <a:spcBef>
                <a:spcPct val="0"/>
              </a:spcBef>
              <a:spcAft>
                <a:spcPct val="0"/>
              </a:spcAft>
              <a:defRPr/>
            </a:pPr>
            <a:endParaRPr lang="en-US">
              <a:solidFill>
                <a:srgbClr val="000000"/>
              </a:solidFill>
            </a:endParaRPr>
          </a:p>
        </p:txBody>
      </p:sp>
      <p:sp>
        <p:nvSpPr>
          <p:cNvPr id="78854"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FB6588FE-7661-4F5C-8948-FEC623566499}"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247989802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94EB786D-595E-4B96-878E-3223F2F7C3B1}"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428938648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94EB786D-595E-4B96-878E-3223F2F7C3B1}"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83047451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mtClean="0"/>
            </a:lvl1pPr>
          </a:lstStyle>
          <a:p>
            <a:pPr fontAlgn="base">
              <a:spcBef>
                <a:spcPct val="0"/>
              </a:spcBef>
              <a:spcAft>
                <a:spcPct val="0"/>
              </a:spcAft>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mtClean="0"/>
            </a:lvl1pPr>
          </a:lstStyle>
          <a:p>
            <a:pPr algn="ctr" fontAlgn="base">
              <a:spcBef>
                <a:spcPct val="0"/>
              </a:spcBef>
              <a:spcAft>
                <a:spcPct val="0"/>
              </a:spcAft>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pPr fontAlgn="base">
              <a:spcBef>
                <a:spcPct val="0"/>
              </a:spcBef>
              <a:spcAft>
                <a:spcPct val="0"/>
              </a:spcAft>
            </a:pPr>
            <a:fld id="{F9111947-D090-4B2C-986B-B16FF4ABF5DD}" type="slidenum">
              <a:rPr lang="en-US" altLang="en-US" sz="1400" smtClean="0">
                <a:solidFill>
                  <a:srgbClr val="000000"/>
                </a:solidFill>
              </a:rPr>
              <a:pPr fontAlgn="base">
                <a:spcBef>
                  <a:spcPct val="0"/>
                </a:spcBef>
                <a:spcAft>
                  <a:spcPct val="0"/>
                </a:spcAft>
              </a:pPr>
              <a:t>‹#›</a:t>
            </a:fld>
            <a:endParaRPr lang="en-US" altLang="en-US" sz="1400" smtClean="0">
              <a:solidFill>
                <a:srgbClr val="000000"/>
              </a:solidFill>
            </a:endParaRPr>
          </a:p>
        </p:txBody>
      </p:sp>
    </p:spTree>
    <p:extLst>
      <p:ext uri="{BB962C8B-B14F-4D97-AF65-F5344CB8AC3E}">
        <p14:creationId xmlns:p14="http://schemas.microsoft.com/office/powerpoint/2010/main" val="121906739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mtClean="0"/>
            </a:lvl1pPr>
          </a:lstStyle>
          <a:p>
            <a:pPr fontAlgn="base">
              <a:spcBef>
                <a:spcPct val="0"/>
              </a:spcBef>
              <a:spcAft>
                <a:spcPct val="0"/>
              </a:spcAft>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mtClean="0"/>
            </a:lvl1pPr>
          </a:lstStyle>
          <a:p>
            <a:pPr algn="ctr" fontAlgn="base">
              <a:spcBef>
                <a:spcPct val="0"/>
              </a:spcBef>
              <a:spcAft>
                <a:spcPct val="0"/>
              </a:spcAft>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pPr fontAlgn="base">
              <a:spcBef>
                <a:spcPct val="0"/>
              </a:spcBef>
              <a:spcAft>
                <a:spcPct val="0"/>
              </a:spcAft>
            </a:pPr>
            <a:fld id="{F9111947-D090-4B2C-986B-B16FF4ABF5DD}" type="slidenum">
              <a:rPr lang="en-US" altLang="en-US" sz="1400" smtClean="0">
                <a:solidFill>
                  <a:srgbClr val="000000"/>
                </a:solidFill>
              </a:rPr>
              <a:pPr fontAlgn="base">
                <a:spcBef>
                  <a:spcPct val="0"/>
                </a:spcBef>
                <a:spcAft>
                  <a:spcPct val="0"/>
                </a:spcAft>
              </a:pPr>
              <a:t>‹#›</a:t>
            </a:fld>
            <a:endParaRPr lang="en-US" altLang="en-US" sz="1400" smtClean="0">
              <a:solidFill>
                <a:srgbClr val="000000"/>
              </a:solidFill>
            </a:endParaRPr>
          </a:p>
        </p:txBody>
      </p:sp>
    </p:spTree>
    <p:extLst>
      <p:ext uri="{BB962C8B-B14F-4D97-AF65-F5344CB8AC3E}">
        <p14:creationId xmlns:p14="http://schemas.microsoft.com/office/powerpoint/2010/main" val="630628203"/>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mtClean="0"/>
            </a:lvl1pPr>
          </a:lstStyle>
          <a:p>
            <a:pPr fontAlgn="base">
              <a:spcBef>
                <a:spcPct val="0"/>
              </a:spcBef>
              <a:spcAft>
                <a:spcPct val="0"/>
              </a:spcAft>
              <a:defRPr/>
            </a:pPr>
            <a:endParaRPr lang="en-US" sz="1400">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mtClean="0"/>
            </a:lvl1pPr>
          </a:lstStyle>
          <a:p>
            <a:pPr algn="ctr" fontAlgn="base">
              <a:spcBef>
                <a:spcPct val="0"/>
              </a:spcBef>
              <a:spcAft>
                <a:spcPct val="0"/>
              </a:spcAft>
              <a:defRPr/>
            </a:pPr>
            <a:endParaRPr lang="en-US" sz="1400">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pPr fontAlgn="base">
              <a:spcBef>
                <a:spcPct val="0"/>
              </a:spcBef>
              <a:spcAft>
                <a:spcPct val="0"/>
              </a:spcAft>
            </a:pPr>
            <a:fld id="{F9111947-D090-4B2C-986B-B16FF4ABF5DD}" type="slidenum">
              <a:rPr lang="en-US" altLang="en-US" sz="1400" smtClean="0">
                <a:solidFill>
                  <a:srgbClr val="000000"/>
                </a:solidFill>
              </a:rPr>
              <a:pPr fontAlgn="base">
                <a:spcBef>
                  <a:spcPct val="0"/>
                </a:spcBef>
                <a:spcAft>
                  <a:spcPct val="0"/>
                </a:spcAft>
              </a:pPr>
              <a:t>‹#›</a:t>
            </a:fld>
            <a:endParaRPr lang="en-US" altLang="en-US" sz="1400" smtClean="0">
              <a:solidFill>
                <a:srgbClr val="000000"/>
              </a:solidFill>
            </a:endParaRPr>
          </a:p>
        </p:txBody>
      </p:sp>
    </p:spTree>
    <p:extLst>
      <p:ext uri="{BB962C8B-B14F-4D97-AF65-F5344CB8AC3E}">
        <p14:creationId xmlns:p14="http://schemas.microsoft.com/office/powerpoint/2010/main" val="436019091"/>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package" Target="../embeddings/Microsoft_Word_Document1.docx"/></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package" Target="../embeddings/Microsoft_Word_Document2.docx"/></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4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25.png"/><Relationship Id="rId7" Type="http://schemas.openxmlformats.org/officeDocument/2006/relationships/image" Target="../media/image29.gif"/><Relationship Id="rId2" Type="http://schemas.openxmlformats.org/officeDocument/2006/relationships/notesSlide" Target="../notesSlides/notesSlide7.xml"/><Relationship Id="rId1" Type="http://schemas.openxmlformats.org/officeDocument/2006/relationships/slideLayout" Target="../slideLayouts/slideLayout85.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7.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8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4.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5.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9.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9.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6.xml"/><Relationship Id="rId1" Type="http://schemas.openxmlformats.org/officeDocument/2006/relationships/slideLayout" Target="../slideLayouts/slideLayout121.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145.xml"/><Relationship Id="rId5" Type="http://schemas.openxmlformats.org/officeDocument/2006/relationships/image" Target="../media/image47.png"/><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accent1"/>
            </a:gs>
            <a:gs pos="100000">
              <a:srgbClr val="FFCCCC"/>
            </a:gs>
          </a:gsLst>
          <a:lin ang="5400000" scaled="1"/>
        </a:gradFill>
        <a:effectLst/>
      </p:bgPr>
    </p:bg>
    <p:spTree>
      <p:nvGrpSpPr>
        <p:cNvPr id="1" name=""/>
        <p:cNvGrpSpPr/>
        <p:nvPr/>
      </p:nvGrpSpPr>
      <p:grpSpPr>
        <a:xfrm>
          <a:off x="0" y="0"/>
          <a:ext cx="0" cy="0"/>
          <a:chOff x="0" y="0"/>
          <a:chExt cx="0" cy="0"/>
        </a:xfrm>
      </p:grpSpPr>
      <p:pic>
        <p:nvPicPr>
          <p:cNvPr id="123906" name="Picture 2" descr="Barney_Gumble_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609600"/>
            <a:ext cx="3478213"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AutoShape 3"/>
          <p:cNvSpPr>
            <a:spLocks noChangeArrowheads="1"/>
          </p:cNvSpPr>
          <p:nvPr/>
        </p:nvSpPr>
        <p:spPr bwMode="auto">
          <a:xfrm>
            <a:off x="5257800" y="0"/>
            <a:ext cx="5410200" cy="6858000"/>
          </a:xfrm>
          <a:prstGeom prst="wedgeEllipseCallout">
            <a:avLst>
              <a:gd name="adj1" fmla="val -63319"/>
              <a:gd name="adj2" fmla="val -20000"/>
            </a:avLst>
          </a:prstGeom>
          <a:gradFill rotWithShape="1">
            <a:gsLst>
              <a:gs pos="0">
                <a:srgbClr val="FFF200">
                  <a:alpha val="39999"/>
                </a:srgbClr>
              </a:gs>
              <a:gs pos="45000">
                <a:srgbClr val="FF7A00">
                  <a:alpha val="53500"/>
                </a:srgbClr>
              </a:gs>
              <a:gs pos="70000">
                <a:srgbClr val="FF0300">
                  <a:alpha val="61000"/>
                </a:srgbClr>
              </a:gs>
              <a:gs pos="100000">
                <a:srgbClr val="4D0808">
                  <a:alpha val="70000"/>
                </a:srgbClr>
              </a:gs>
            </a:gsLst>
            <a:lin ang="5400000" scaled="1"/>
          </a:gradFill>
          <a:ln w="9525" algn="ctr">
            <a:miter lim="800000"/>
            <a:headEnd/>
            <a:tailEnd/>
          </a:ln>
          <a:effectLst/>
          <a:scene3d>
            <a:camera prst="legacyObliqueTopRight">
              <a:rot lat="21299999" lon="0" rev="0"/>
            </a:camera>
            <a:lightRig rig="legacyFlat3" dir="b"/>
          </a:scene3d>
          <a:sp3d extrusionH="252400" prstMaterial="legacyMatte">
            <a:bevelT w="13500" h="13500" prst="angle"/>
            <a:bevelB w="13500" h="13500" prst="angle"/>
            <a:extrusionClr>
              <a:srgbClr val="FFF200"/>
            </a:extrusionClr>
          </a:sp3d>
        </p:spPr>
        <p:txBody>
          <a:bodyPr anchor="ctr">
            <a:flatTx/>
          </a:bodyPr>
          <a:lstStyle/>
          <a:p>
            <a:pPr algn="ctr" fontAlgn="base">
              <a:spcBef>
                <a:spcPct val="0"/>
              </a:spcBef>
              <a:spcAft>
                <a:spcPct val="0"/>
              </a:spcAft>
              <a:defRPr/>
            </a:pPr>
            <a:r>
              <a:rPr lang="en-US" sz="4800" b="1">
                <a:solidFill>
                  <a:srgbClr val="000000"/>
                </a:solidFill>
                <a:latin typeface="Comic Sans MS" pitchFamily="66" charset="0"/>
              </a:rPr>
              <a:t>Six munths ago </a:t>
            </a:r>
          </a:p>
          <a:p>
            <a:pPr algn="ctr" fontAlgn="base">
              <a:spcBef>
                <a:spcPct val="0"/>
              </a:spcBef>
              <a:spcAft>
                <a:spcPct val="0"/>
              </a:spcAft>
              <a:defRPr/>
            </a:pPr>
            <a:r>
              <a:rPr lang="en-US" sz="4800" b="1">
                <a:solidFill>
                  <a:srgbClr val="000000"/>
                </a:solidFill>
                <a:latin typeface="Comic Sans MS" pitchFamily="66" charset="0"/>
              </a:rPr>
              <a:t>I cudnt evun spelt chemissed. </a:t>
            </a:r>
          </a:p>
          <a:p>
            <a:pPr algn="ctr" fontAlgn="base">
              <a:spcBef>
                <a:spcPct val="0"/>
              </a:spcBef>
              <a:spcAft>
                <a:spcPct val="0"/>
              </a:spcAft>
              <a:defRPr/>
            </a:pPr>
            <a:r>
              <a:rPr lang="en-US" sz="4800" b="1">
                <a:solidFill>
                  <a:srgbClr val="000000"/>
                </a:solidFill>
                <a:latin typeface="Comic Sans MS" pitchFamily="66" charset="0"/>
              </a:rPr>
              <a:t>An now I are one.</a:t>
            </a:r>
          </a:p>
          <a:p>
            <a:pPr algn="ctr" fontAlgn="base">
              <a:spcBef>
                <a:spcPct val="0"/>
              </a:spcBef>
              <a:spcAft>
                <a:spcPct val="0"/>
              </a:spcAft>
              <a:defRPr/>
            </a:pPr>
            <a:endParaRPr lang="en-US" sz="4800">
              <a:solidFill>
                <a:srgbClr val="000000"/>
              </a:solidFill>
            </a:endParaRPr>
          </a:p>
        </p:txBody>
      </p:sp>
    </p:spTree>
    <p:extLst>
      <p:ext uri="{BB962C8B-B14F-4D97-AF65-F5344CB8AC3E}">
        <p14:creationId xmlns:p14="http://schemas.microsoft.com/office/powerpoint/2010/main" val="2322621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8526" y="211872"/>
            <a:ext cx="6418710" cy="407253"/>
          </a:xfrm>
        </p:spPr>
        <p:txBody>
          <a:bodyPr>
            <a:noAutofit/>
          </a:bodyPr>
          <a:lstStyle/>
          <a:p>
            <a:r>
              <a:rPr lang="en-US" sz="2800" b="1" u="sng" dirty="0" smtClean="0"/>
              <a:t>CHEMISTRY APPARATUS AND USES</a:t>
            </a:r>
            <a:endParaRPr lang="en-US" sz="2800" b="1" u="sng" dirty="0"/>
          </a:p>
        </p:txBody>
      </p:sp>
      <p:graphicFrame>
        <p:nvGraphicFramePr>
          <p:cNvPr id="7" name="Object 6"/>
          <p:cNvGraphicFramePr>
            <a:graphicFrameLocks noChangeAspect="1"/>
          </p:cNvGraphicFramePr>
          <p:nvPr>
            <p:extLst>
              <p:ext uri="{D42A27DB-BD31-4B8C-83A1-F6EECF244321}">
                <p14:modId xmlns:p14="http://schemas.microsoft.com/office/powerpoint/2010/main" val="3365622561"/>
              </p:ext>
            </p:extLst>
          </p:nvPr>
        </p:nvGraphicFramePr>
        <p:xfrm>
          <a:off x="1480408" y="554179"/>
          <a:ext cx="9434945" cy="6303821"/>
        </p:xfrm>
        <a:graphic>
          <a:graphicData uri="http://schemas.openxmlformats.org/presentationml/2006/ole">
            <mc:AlternateContent xmlns:mc="http://schemas.openxmlformats.org/markup-compatibility/2006">
              <mc:Choice xmlns:v="urn:schemas-microsoft-com:vml" Requires="v">
                <p:oleObj spid="_x0000_s1308" name="Document" r:id="rId4" imgW="6300633" imgH="4986810" progId="Word.Document.12">
                  <p:embed/>
                </p:oleObj>
              </mc:Choice>
              <mc:Fallback>
                <p:oleObj name="Document" r:id="rId4" imgW="6300633" imgH="4986810" progId="Word.Document.12">
                  <p:embed/>
                  <p:pic>
                    <p:nvPicPr>
                      <p:cNvPr id="0" name=""/>
                      <p:cNvPicPr/>
                      <p:nvPr/>
                    </p:nvPicPr>
                    <p:blipFill>
                      <a:blip r:embed="rId5"/>
                      <a:stretch>
                        <a:fillRect/>
                      </a:stretch>
                    </p:blipFill>
                    <p:spPr>
                      <a:xfrm>
                        <a:off x="1480408" y="554179"/>
                        <a:ext cx="9434945" cy="6303821"/>
                      </a:xfrm>
                      <a:prstGeom prst="rect">
                        <a:avLst/>
                      </a:prstGeom>
                    </p:spPr>
                  </p:pic>
                </p:oleObj>
              </mc:Fallback>
            </mc:AlternateContent>
          </a:graphicData>
        </a:graphic>
      </p:graphicFrame>
    </p:spTree>
    <p:extLst>
      <p:ext uri="{BB962C8B-B14F-4D97-AF65-F5344CB8AC3E}">
        <p14:creationId xmlns:p14="http://schemas.microsoft.com/office/powerpoint/2010/main" val="3596564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51310" y="446378"/>
            <a:ext cx="10545608" cy="6021658"/>
          </a:xfrm>
          <a:prstGeom prst="rect">
            <a:avLst/>
          </a:prstGeom>
        </p:spPr>
      </p:pic>
    </p:spTree>
    <p:extLst>
      <p:ext uri="{BB962C8B-B14F-4D97-AF65-F5344CB8AC3E}">
        <p14:creationId xmlns:p14="http://schemas.microsoft.com/office/powerpoint/2010/main" val="6012839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137513729"/>
              </p:ext>
            </p:extLst>
          </p:nvPr>
        </p:nvGraphicFramePr>
        <p:xfrm>
          <a:off x="609601" y="152401"/>
          <a:ext cx="10515600" cy="6818366"/>
        </p:xfrm>
        <a:graphic>
          <a:graphicData uri="http://schemas.openxmlformats.org/presentationml/2006/ole">
            <mc:AlternateContent xmlns:mc="http://schemas.openxmlformats.org/markup-compatibility/2006">
              <mc:Choice xmlns:v="urn:schemas-microsoft-com:vml" Requires="v">
                <p:oleObj spid="_x0000_s2310" name="Document" r:id="rId4" imgW="6300633" imgH="6191366" progId="Word.Document.12">
                  <p:embed/>
                </p:oleObj>
              </mc:Choice>
              <mc:Fallback>
                <p:oleObj name="Document" r:id="rId4" imgW="6300633" imgH="6191366" progId="Word.Document.12">
                  <p:embed/>
                  <p:pic>
                    <p:nvPicPr>
                      <p:cNvPr id="0" name=""/>
                      <p:cNvPicPr/>
                      <p:nvPr/>
                    </p:nvPicPr>
                    <p:blipFill>
                      <a:blip r:embed="rId5"/>
                      <a:stretch>
                        <a:fillRect/>
                      </a:stretch>
                    </p:blipFill>
                    <p:spPr>
                      <a:xfrm>
                        <a:off x="609601" y="152401"/>
                        <a:ext cx="10515600" cy="6818366"/>
                      </a:xfrm>
                      <a:prstGeom prst="rect">
                        <a:avLst/>
                      </a:prstGeom>
                    </p:spPr>
                  </p:pic>
                </p:oleObj>
              </mc:Fallback>
            </mc:AlternateContent>
          </a:graphicData>
        </a:graphic>
      </p:graphicFrame>
    </p:spTree>
    <p:extLst>
      <p:ext uri="{BB962C8B-B14F-4D97-AF65-F5344CB8AC3E}">
        <p14:creationId xmlns:p14="http://schemas.microsoft.com/office/powerpoint/2010/main" val="3302435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Assignment 2		20 marks</a:t>
            </a:r>
            <a:br>
              <a:rPr lang="en-US" dirty="0"/>
            </a:br>
            <a:endParaRPr lang="en-US" dirty="0"/>
          </a:p>
        </p:txBody>
      </p:sp>
      <p:sp>
        <p:nvSpPr>
          <p:cNvPr id="3" name="Subtitle 2"/>
          <p:cNvSpPr>
            <a:spLocks noGrp="1"/>
          </p:cNvSpPr>
          <p:nvPr>
            <p:ph type="subTitle" idx="1"/>
          </p:nvPr>
        </p:nvSpPr>
        <p:spPr>
          <a:xfrm>
            <a:off x="720436" y="3061855"/>
            <a:ext cx="10515600" cy="2392073"/>
          </a:xfrm>
        </p:spPr>
        <p:txBody>
          <a:bodyPr>
            <a:normAutofit fontScale="92500" lnSpcReduction="20000"/>
          </a:bodyPr>
          <a:lstStyle/>
          <a:p>
            <a:r>
              <a:rPr lang="en-US" sz="4800" dirty="0" smtClean="0"/>
              <a:t>Draw 15 </a:t>
            </a:r>
            <a:r>
              <a:rPr lang="en-US" sz="4800" dirty="0"/>
              <a:t>laboratory apparatus and state their </a:t>
            </a:r>
            <a:r>
              <a:rPr lang="en-US" sz="4800" dirty="0" smtClean="0"/>
              <a:t>uses </a:t>
            </a:r>
          </a:p>
          <a:p>
            <a:endParaRPr lang="en-US" sz="3200" dirty="0"/>
          </a:p>
          <a:p>
            <a:r>
              <a:rPr lang="en-US" sz="3200" b="1" dirty="0" smtClean="0"/>
              <a:t>NOTE: THEY MUST NOT BE SAME AS THE ONE’S STATED IN YOUR NOTE.</a:t>
            </a:r>
            <a:endParaRPr lang="en-US" sz="3200" b="1" dirty="0"/>
          </a:p>
          <a:p>
            <a:endParaRPr lang="en-US" dirty="0"/>
          </a:p>
        </p:txBody>
      </p:sp>
    </p:spTree>
    <p:extLst>
      <p:ext uri="{BB962C8B-B14F-4D97-AF65-F5344CB8AC3E}">
        <p14:creationId xmlns:p14="http://schemas.microsoft.com/office/powerpoint/2010/main" val="3646817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437" y="1275051"/>
            <a:ext cx="6856448" cy="4442978"/>
          </a:xfrm>
          <a:prstGeom prst="rect">
            <a:avLst/>
          </a:prstGeom>
        </p:spPr>
      </p:pic>
      <p:sp>
        <p:nvSpPr>
          <p:cNvPr id="2" name="Title 1"/>
          <p:cNvSpPr>
            <a:spLocks noGrp="1"/>
          </p:cNvSpPr>
          <p:nvPr>
            <p:ph type="title"/>
          </p:nvPr>
        </p:nvSpPr>
        <p:spPr>
          <a:xfrm>
            <a:off x="0" y="-50512"/>
            <a:ext cx="10515600" cy="1325563"/>
          </a:xfrm>
        </p:spPr>
        <p:txBody>
          <a:bodyPr/>
          <a:lstStyle/>
          <a:p>
            <a:r>
              <a:rPr lang="en-US" b="1" dirty="0" smtClean="0">
                <a:effectLst>
                  <a:outerShdw blurRad="38100" dist="38100" dir="2700000" algn="tl">
                    <a:srgbClr val="000000">
                      <a:alpha val="43137"/>
                    </a:srgbClr>
                  </a:outerShdw>
                </a:effectLst>
              </a:rPr>
              <a:t>WEEK TWO:    </a:t>
            </a:r>
            <a:r>
              <a:rPr lang="en-US" b="1" u="sng" dirty="0" smtClean="0">
                <a:effectLst>
                  <a:outerShdw blurRad="38100" dist="38100" dir="2700000" algn="tl">
                    <a:srgbClr val="000000">
                      <a:alpha val="43137"/>
                    </a:srgbClr>
                  </a:outerShdw>
                </a:effectLst>
              </a:rPr>
              <a:t>NATURE OF MATTER</a:t>
            </a:r>
            <a:endParaRPr lang="en-US" b="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09550" y="1523132"/>
            <a:ext cx="5581650" cy="5164282"/>
          </a:xfrm>
        </p:spPr>
        <p:txBody>
          <a:bodyPr>
            <a:noAutofit/>
          </a:bodyPr>
          <a:lstStyle/>
          <a:p>
            <a:r>
              <a:rPr lang="en-US" dirty="0" smtClean="0"/>
              <a:t>Learning Outcomes: Students should be able to:</a:t>
            </a:r>
          </a:p>
          <a:p>
            <a:r>
              <a:rPr lang="en-US" dirty="0" smtClean="0"/>
              <a:t>- define matter;</a:t>
            </a:r>
          </a:p>
          <a:p>
            <a:r>
              <a:rPr lang="en-US" dirty="0" smtClean="0"/>
              <a:t>- mention and identify states of matter;</a:t>
            </a:r>
          </a:p>
          <a:p>
            <a:r>
              <a:rPr lang="en-US" dirty="0" smtClean="0"/>
              <a:t>- mention properties of matter;</a:t>
            </a:r>
          </a:p>
          <a:p>
            <a:r>
              <a:rPr lang="en-US" dirty="0" smtClean="0"/>
              <a:t>- define physical and chemical changes;</a:t>
            </a:r>
          </a:p>
          <a:p>
            <a:r>
              <a:rPr lang="en-US" dirty="0" smtClean="0"/>
              <a:t>- list differences between physical and chemical changes.</a:t>
            </a:r>
            <a:endParaRPr lang="en-US" dirty="0"/>
          </a:p>
        </p:txBody>
      </p:sp>
    </p:spTree>
    <p:extLst>
      <p:ext uri="{BB962C8B-B14F-4D97-AF65-F5344CB8AC3E}">
        <p14:creationId xmlns:p14="http://schemas.microsoft.com/office/powerpoint/2010/main" val="1785543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6700" y="279400"/>
            <a:ext cx="8242300" cy="381000"/>
          </a:xfrm>
        </p:spPr>
        <p:txBody>
          <a:bodyPr>
            <a:normAutofit fontScale="90000"/>
          </a:bodyPr>
          <a:lstStyle/>
          <a:p>
            <a:pPr algn="ctr"/>
            <a:r>
              <a:rPr lang="en-US" sz="2400" dirty="0" smtClean="0">
                <a:latin typeface="Verdana" panose="020B0604030504040204" pitchFamily="34" charset="0"/>
                <a:ea typeface="Verdana" panose="020B0604030504040204" pitchFamily="34" charset="0"/>
                <a:cs typeface="Verdana" panose="020B0604030504040204" pitchFamily="34" charset="0"/>
              </a:rPr>
              <a:t/>
            </a:r>
            <a:br>
              <a:rPr lang="en-US" sz="2400" dirty="0" smtClean="0">
                <a:latin typeface="Verdana" panose="020B0604030504040204" pitchFamily="34" charset="0"/>
                <a:ea typeface="Verdana" panose="020B0604030504040204" pitchFamily="34" charset="0"/>
                <a:cs typeface="Verdana" panose="020B0604030504040204" pitchFamily="34" charset="0"/>
              </a:rPr>
            </a:br>
            <a:r>
              <a:rPr lang="en-US" sz="2000" b="1" u="sng" dirty="0" smtClean="0">
                <a:latin typeface="Verdana" panose="020B0604030504040204" pitchFamily="34" charset="0"/>
                <a:ea typeface="Verdana" panose="020B0604030504040204" pitchFamily="34" charset="0"/>
                <a:cs typeface="Verdana" panose="020B0604030504040204" pitchFamily="34" charset="0"/>
              </a:rPr>
              <a:t>TOPIC:</a:t>
            </a:r>
            <a:r>
              <a:rPr lang="en-US" sz="2000" b="1" dirty="0" smtClean="0">
                <a:latin typeface="Verdana" panose="020B0604030504040204" pitchFamily="34" charset="0"/>
                <a:ea typeface="Verdana" panose="020B0604030504040204" pitchFamily="34" charset="0"/>
                <a:cs typeface="Verdana" panose="020B0604030504040204" pitchFamily="34" charset="0"/>
              </a:rPr>
              <a:t>           </a:t>
            </a:r>
            <a:r>
              <a:rPr lang="en-US" sz="2400" b="1" u="sng" dirty="0" smtClean="0">
                <a:latin typeface="Verdana" panose="020B0604030504040204" pitchFamily="34" charset="0"/>
                <a:ea typeface="Verdana" panose="020B0604030504040204" pitchFamily="34" charset="0"/>
                <a:cs typeface="Verdana" panose="020B0604030504040204" pitchFamily="34" charset="0"/>
              </a:rPr>
              <a:t>NATURE OF MATTER</a:t>
            </a:r>
            <a:endParaRPr lang="en-US" sz="2400" b="1" u="sng"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203200" y="889000"/>
            <a:ext cx="11684000" cy="5549899"/>
          </a:xfrm>
        </p:spPr>
        <p:txBody>
          <a:bodyPr>
            <a:normAutofit/>
          </a:bodyPr>
          <a:lstStyle/>
          <a:p>
            <a:pPr marL="0" indent="0">
              <a:buNone/>
            </a:pPr>
            <a:r>
              <a:rPr lang="en-US" sz="2400" dirty="0" smtClean="0">
                <a:latin typeface="Verdana" panose="020B0604030504040204" pitchFamily="34" charset="0"/>
                <a:ea typeface="Verdana" panose="020B0604030504040204" pitchFamily="34" charset="0"/>
                <a:cs typeface="Verdana" panose="020B0604030504040204" pitchFamily="34" charset="0"/>
              </a:rPr>
              <a:t>What is matter? </a:t>
            </a:r>
          </a:p>
          <a:p>
            <a:pPr marL="0" indent="0">
              <a:buNone/>
            </a:pPr>
            <a:r>
              <a:rPr lang="en-US" sz="2400" dirty="0" smtClean="0">
                <a:latin typeface="Verdana" panose="020B0604030504040204" pitchFamily="34" charset="0"/>
                <a:ea typeface="Verdana" panose="020B0604030504040204" pitchFamily="34" charset="0"/>
                <a:cs typeface="Verdana" panose="020B0604030504040204" pitchFamily="34" charset="0"/>
              </a:rPr>
              <a:t>Matter is anything that has mass and occupies space.</a:t>
            </a:r>
          </a:p>
          <a:p>
            <a:pPr marL="0" indent="0">
              <a:buNone/>
            </a:pPr>
            <a:r>
              <a:rPr lang="en-US" sz="2400" dirty="0" smtClean="0">
                <a:latin typeface="Verdana" panose="020B0604030504040204" pitchFamily="34" charset="0"/>
                <a:ea typeface="Verdana" panose="020B0604030504040204" pitchFamily="34" charset="0"/>
                <a:cs typeface="Verdana" panose="020B0604030504040204" pitchFamily="34" charset="0"/>
              </a:rPr>
              <a:t>Almost everything in the universe is made up of matter. Matter is built up from one or more of the following simpler particles: atoms, molecules and ions.</a:t>
            </a:r>
          </a:p>
          <a:p>
            <a:pPr marL="0" indent="0">
              <a:buNone/>
            </a:pPr>
            <a:r>
              <a:rPr lang="en-US" sz="2400" b="1" u="sng" dirty="0" smtClean="0">
                <a:latin typeface="Verdana" panose="020B0604030504040204" pitchFamily="34" charset="0"/>
                <a:ea typeface="Verdana" panose="020B0604030504040204" pitchFamily="34" charset="0"/>
                <a:cs typeface="Verdana" panose="020B0604030504040204" pitchFamily="34" charset="0"/>
              </a:rPr>
              <a:t>States OF MATTER</a:t>
            </a:r>
          </a:p>
          <a:p>
            <a:pPr marL="0" indent="0">
              <a:buNone/>
            </a:pPr>
            <a:r>
              <a:rPr lang="en-US" sz="2400" dirty="0" smtClean="0">
                <a:latin typeface="Verdana" panose="020B0604030504040204" pitchFamily="34" charset="0"/>
                <a:ea typeface="Verdana" panose="020B0604030504040204" pitchFamily="34" charset="0"/>
                <a:cs typeface="Verdana" panose="020B0604030504040204" pitchFamily="34" charset="0"/>
              </a:rPr>
              <a:t>There are three states of matter</a:t>
            </a:r>
          </a:p>
          <a:p>
            <a:pPr>
              <a:buFont typeface="Wingdings" panose="05000000000000000000" pitchFamily="2" charset="2"/>
              <a:buChar char="v"/>
            </a:pPr>
            <a:r>
              <a:rPr lang="en-US" sz="2400" dirty="0" smtClean="0">
                <a:latin typeface="Verdana" panose="020B0604030504040204" pitchFamily="34" charset="0"/>
                <a:ea typeface="Verdana" panose="020B0604030504040204" pitchFamily="34" charset="0"/>
                <a:cs typeface="Verdana" panose="020B0604030504040204" pitchFamily="34" charset="0"/>
              </a:rPr>
              <a:t>Solid</a:t>
            </a:r>
          </a:p>
          <a:p>
            <a:pPr>
              <a:buFont typeface="Wingdings" panose="05000000000000000000" pitchFamily="2" charset="2"/>
              <a:buChar char="v"/>
            </a:pPr>
            <a:r>
              <a:rPr lang="en-US" sz="2400" dirty="0" smtClean="0">
                <a:latin typeface="Verdana" panose="020B0604030504040204" pitchFamily="34" charset="0"/>
                <a:ea typeface="Verdana" panose="020B0604030504040204" pitchFamily="34" charset="0"/>
                <a:cs typeface="Verdana" panose="020B0604030504040204" pitchFamily="34" charset="0"/>
              </a:rPr>
              <a:t>Liquid and </a:t>
            </a:r>
          </a:p>
          <a:p>
            <a:pPr>
              <a:buFont typeface="Wingdings" panose="05000000000000000000" pitchFamily="2" charset="2"/>
              <a:buChar char="v"/>
            </a:pPr>
            <a:r>
              <a:rPr lang="en-US" sz="2400" dirty="0" smtClean="0">
                <a:latin typeface="Verdana" panose="020B0604030504040204" pitchFamily="34" charset="0"/>
                <a:ea typeface="Verdana" panose="020B0604030504040204" pitchFamily="34" charset="0"/>
                <a:cs typeface="Verdana" panose="020B0604030504040204" pitchFamily="34" charset="0"/>
              </a:rPr>
              <a:t>Gases</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7850" y="2465471"/>
            <a:ext cx="5788746" cy="4202028"/>
          </a:xfrm>
          <a:prstGeom prst="rect">
            <a:avLst/>
          </a:prstGeom>
        </p:spPr>
      </p:pic>
    </p:spTree>
    <p:extLst>
      <p:ext uri="{BB962C8B-B14F-4D97-AF65-F5344CB8AC3E}">
        <p14:creationId xmlns:p14="http://schemas.microsoft.com/office/powerpoint/2010/main" val="887909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3" name="AutoShape 3"/>
          <p:cNvSpPr>
            <a:spLocks noChangeArrowheads="1"/>
          </p:cNvSpPr>
          <p:nvPr/>
        </p:nvSpPr>
        <p:spPr bwMode="auto">
          <a:xfrm>
            <a:off x="1981200" y="914400"/>
            <a:ext cx="3200400" cy="1981200"/>
          </a:xfrm>
          <a:prstGeom prst="upArrow">
            <a:avLst>
              <a:gd name="adj1" fmla="val 78546"/>
              <a:gd name="adj2" fmla="val 29343"/>
            </a:avLst>
          </a:prstGeom>
          <a:gradFill rotWithShape="1">
            <a:gsLst>
              <a:gs pos="0">
                <a:srgbClr val="FFFF00">
                  <a:gamma/>
                  <a:shade val="46275"/>
                  <a:invGamma/>
                </a:srgbClr>
              </a:gs>
              <a:gs pos="50000">
                <a:srgbClr val="FFFF00">
                  <a:alpha val="60001"/>
                </a:srgbClr>
              </a:gs>
              <a:gs pos="100000">
                <a:srgbClr val="FFFF00">
                  <a:gamma/>
                  <a:shade val="46275"/>
                  <a:invGamma/>
                </a:srgbClr>
              </a:gs>
            </a:gsLst>
            <a:lin ang="5400000" scaled="1"/>
          </a:gradFill>
          <a:ln w="9525" algn="ctr">
            <a:miter lim="800000"/>
            <a:headEnd/>
            <a:tailEnd/>
          </a:ln>
          <a:effectLst/>
          <a:scene3d>
            <a:camera prst="legacyObliqueTopRight">
              <a:rot lat="0" lon="20699999" rev="0"/>
            </a:camera>
            <a:lightRig rig="legacyFlat3" dir="b"/>
          </a:scene3d>
          <a:sp3d extrusionH="430200" prstMaterial="legacyMatte">
            <a:bevelT w="13500" h="13500" prst="angle"/>
            <a:bevelB w="13500" h="13500" prst="angle"/>
            <a:extrusionClr>
              <a:srgbClr val="FFFF00"/>
            </a:extrusionClr>
          </a:sp3d>
        </p:spPr>
        <p:txBody>
          <a:bodyPr wrap="none" anchor="ctr">
            <a:flatTx/>
          </a:bodyPr>
          <a:lstStyle/>
          <a:p>
            <a:pPr algn="ctr" fontAlgn="base">
              <a:spcBef>
                <a:spcPct val="0"/>
              </a:spcBef>
              <a:spcAft>
                <a:spcPct val="0"/>
              </a:spcAft>
              <a:defRPr/>
            </a:pPr>
            <a:r>
              <a:rPr lang="en-US" sz="4800" b="1">
                <a:solidFill>
                  <a:srgbClr val="000000"/>
                </a:solidFill>
                <a:effectLst>
                  <a:outerShdw blurRad="38100" dist="38100" dir="2700000" algn="tl">
                    <a:srgbClr val="FFFFFF"/>
                  </a:outerShdw>
                </a:effectLst>
              </a:rPr>
              <a:t>Boiling</a:t>
            </a:r>
          </a:p>
        </p:txBody>
      </p:sp>
      <p:sp>
        <p:nvSpPr>
          <p:cNvPr id="158724" name="AutoShape 4"/>
          <p:cNvSpPr>
            <a:spLocks noChangeArrowheads="1"/>
          </p:cNvSpPr>
          <p:nvPr/>
        </p:nvSpPr>
        <p:spPr bwMode="auto">
          <a:xfrm>
            <a:off x="1905000" y="3581400"/>
            <a:ext cx="3200400" cy="2133600"/>
          </a:xfrm>
          <a:prstGeom prst="upArrow">
            <a:avLst>
              <a:gd name="adj1" fmla="val 78546"/>
              <a:gd name="adj2" fmla="val 29343"/>
            </a:avLst>
          </a:prstGeom>
          <a:gradFill rotWithShape="1">
            <a:gsLst>
              <a:gs pos="0">
                <a:srgbClr val="FF00FF">
                  <a:gamma/>
                  <a:shade val="46275"/>
                  <a:invGamma/>
                </a:srgbClr>
              </a:gs>
              <a:gs pos="50000">
                <a:srgbClr val="FF00FF">
                  <a:alpha val="60001"/>
                </a:srgbClr>
              </a:gs>
              <a:gs pos="100000">
                <a:srgbClr val="FF00FF">
                  <a:gamma/>
                  <a:shade val="46275"/>
                  <a:invGamma/>
                </a:srgbClr>
              </a:gs>
            </a:gsLst>
            <a:lin ang="5400000" scaled="1"/>
          </a:gradFill>
          <a:ln w="9525" algn="ctr">
            <a:miter lim="800000"/>
            <a:headEnd/>
            <a:tailEnd/>
          </a:ln>
          <a:effectLst/>
          <a:scene3d>
            <a:camera prst="legacyObliqueTopRight">
              <a:rot lat="0" lon="21299999" rev="0"/>
            </a:camera>
            <a:lightRig rig="legacyFlat3" dir="b"/>
          </a:scene3d>
          <a:sp3d extrusionH="430200" prstMaterial="legacyMatte">
            <a:bevelT w="13500" h="13500" prst="angle"/>
            <a:bevelB w="13500" h="13500" prst="angle"/>
            <a:extrusionClr>
              <a:srgbClr val="FF00FF"/>
            </a:extrusionClr>
          </a:sp3d>
        </p:spPr>
        <p:txBody>
          <a:bodyPr wrap="none" anchor="ctr">
            <a:flatTx/>
          </a:bodyPr>
          <a:lstStyle/>
          <a:p>
            <a:pPr algn="ctr" fontAlgn="base">
              <a:spcBef>
                <a:spcPct val="0"/>
              </a:spcBef>
              <a:spcAft>
                <a:spcPct val="0"/>
              </a:spcAft>
              <a:defRPr/>
            </a:pPr>
            <a:r>
              <a:rPr lang="en-US" sz="4800" b="1">
                <a:solidFill>
                  <a:srgbClr val="000000"/>
                </a:solidFill>
                <a:effectLst>
                  <a:outerShdw blurRad="38100" dist="38100" dir="2700000" algn="tl">
                    <a:srgbClr val="FFFFFF"/>
                  </a:outerShdw>
                </a:effectLst>
              </a:rPr>
              <a:t>Melting</a:t>
            </a:r>
          </a:p>
        </p:txBody>
      </p:sp>
      <p:sp>
        <p:nvSpPr>
          <p:cNvPr id="158725" name="AutoShape 5"/>
          <p:cNvSpPr>
            <a:spLocks noChangeArrowheads="1"/>
          </p:cNvSpPr>
          <p:nvPr/>
        </p:nvSpPr>
        <p:spPr bwMode="auto">
          <a:xfrm>
            <a:off x="5410200" y="3581400"/>
            <a:ext cx="4419600" cy="2209800"/>
          </a:xfrm>
          <a:prstGeom prst="downArrow">
            <a:avLst>
              <a:gd name="adj1" fmla="val 85343"/>
              <a:gd name="adj2" fmla="val 29815"/>
            </a:avLst>
          </a:prstGeom>
          <a:gradFill rotWithShape="1">
            <a:gsLst>
              <a:gs pos="0">
                <a:srgbClr val="6666FF">
                  <a:alpha val="50000"/>
                </a:srgbClr>
              </a:gs>
              <a:gs pos="100000">
                <a:srgbClr val="6666FF">
                  <a:gamma/>
                  <a:shade val="46275"/>
                  <a:invGamma/>
                </a:srgbClr>
              </a:gs>
            </a:gsLst>
            <a:path path="rect">
              <a:fillToRect l="50000" t="50000" r="50000" b="50000"/>
            </a:path>
          </a:gradFill>
          <a:ln w="9525" algn="ctr">
            <a:miter lim="800000"/>
            <a:headEnd/>
            <a:tailEnd/>
          </a:ln>
          <a:effectLst/>
          <a:scene3d>
            <a:camera prst="legacyObliqueTopRight">
              <a:rot lat="0" lon="20999999" rev="0"/>
            </a:camera>
            <a:lightRig rig="legacyFlat3" dir="b"/>
          </a:scene3d>
          <a:sp3d extrusionH="430200" prstMaterial="legacyMatte">
            <a:bevelT w="13500" h="13500" prst="angle"/>
            <a:bevelB w="13500" h="13500" prst="angle"/>
            <a:extrusionClr>
              <a:srgbClr val="6666FF"/>
            </a:extrusionClr>
          </a:sp3d>
        </p:spPr>
        <p:txBody>
          <a:bodyPr wrap="none" anchor="ctr">
            <a:flatTx/>
          </a:bodyPr>
          <a:lstStyle/>
          <a:p>
            <a:pPr algn="ctr" fontAlgn="base">
              <a:spcBef>
                <a:spcPct val="0"/>
              </a:spcBef>
              <a:spcAft>
                <a:spcPct val="0"/>
              </a:spcAft>
              <a:defRPr/>
            </a:pPr>
            <a:r>
              <a:rPr lang="en-US" sz="4800" b="1">
                <a:solidFill>
                  <a:srgbClr val="FFFFFF"/>
                </a:solidFill>
                <a:effectLst>
                  <a:outerShdw blurRad="38100" dist="38100" dir="2700000" algn="tl">
                    <a:srgbClr val="000000"/>
                  </a:outerShdw>
                </a:effectLst>
              </a:rPr>
              <a:t>Freezing</a:t>
            </a:r>
          </a:p>
        </p:txBody>
      </p:sp>
      <p:sp>
        <p:nvSpPr>
          <p:cNvPr id="158726" name="AutoShape 6"/>
          <p:cNvSpPr>
            <a:spLocks noChangeArrowheads="1"/>
          </p:cNvSpPr>
          <p:nvPr/>
        </p:nvSpPr>
        <p:spPr bwMode="auto">
          <a:xfrm>
            <a:off x="5410200" y="1143000"/>
            <a:ext cx="4648200" cy="2209800"/>
          </a:xfrm>
          <a:prstGeom prst="downArrow">
            <a:avLst>
              <a:gd name="adj1" fmla="val 85343"/>
              <a:gd name="adj2" fmla="val 29815"/>
            </a:avLst>
          </a:prstGeom>
          <a:gradFill rotWithShape="1">
            <a:gsLst>
              <a:gs pos="0">
                <a:srgbClr val="CC9900">
                  <a:alpha val="50000"/>
                </a:srgbClr>
              </a:gs>
              <a:gs pos="100000">
                <a:srgbClr val="CC9900">
                  <a:gamma/>
                  <a:shade val="46275"/>
                  <a:invGamma/>
                </a:srgbClr>
              </a:gs>
            </a:gsLst>
            <a:path path="rect">
              <a:fillToRect l="50000" t="50000" r="50000" b="50000"/>
            </a:path>
          </a:gradFill>
          <a:ln w="9525" algn="ctr">
            <a:miter lim="800000"/>
            <a:headEnd/>
            <a:tailEnd/>
          </a:ln>
          <a:effectLst/>
          <a:scene3d>
            <a:camera prst="legacyObliqueTopRight">
              <a:rot lat="0" lon="20999999" rev="0"/>
            </a:camera>
            <a:lightRig rig="legacyFlat3" dir="b"/>
          </a:scene3d>
          <a:sp3d extrusionH="430200" prstMaterial="legacyMatte">
            <a:bevelT w="13500" h="13500" prst="angle"/>
            <a:bevelB w="13500" h="13500" prst="angle"/>
            <a:extrusionClr>
              <a:srgbClr val="CC9900"/>
            </a:extrusionClr>
          </a:sp3d>
        </p:spPr>
        <p:txBody>
          <a:bodyPr wrap="none" anchor="ctr">
            <a:flatTx/>
          </a:bodyPr>
          <a:lstStyle/>
          <a:p>
            <a:pPr algn="ctr" fontAlgn="base">
              <a:spcBef>
                <a:spcPct val="0"/>
              </a:spcBef>
              <a:spcAft>
                <a:spcPct val="0"/>
              </a:spcAft>
              <a:defRPr/>
            </a:pPr>
            <a:r>
              <a:rPr lang="en-US" sz="4800" b="1">
                <a:solidFill>
                  <a:srgbClr val="FFFFFF"/>
                </a:solidFill>
                <a:effectLst>
                  <a:outerShdw blurRad="38100" dist="38100" dir="2700000" algn="tl">
                    <a:srgbClr val="000000"/>
                  </a:outerShdw>
                </a:effectLst>
              </a:rPr>
              <a:t>Condensation</a:t>
            </a:r>
          </a:p>
        </p:txBody>
      </p:sp>
      <p:sp>
        <p:nvSpPr>
          <p:cNvPr id="114698" name="WordArt 8"/>
          <p:cNvSpPr>
            <a:spLocks noChangeArrowheads="1" noChangeShapeType="1" noTextEdit="1"/>
          </p:cNvSpPr>
          <p:nvPr/>
        </p:nvSpPr>
        <p:spPr bwMode="auto">
          <a:xfrm>
            <a:off x="3962400" y="5257801"/>
            <a:ext cx="2971800" cy="1393825"/>
          </a:xfrm>
          <a:prstGeom prst="rect">
            <a:avLst/>
          </a:prstGeom>
        </p:spPr>
        <p:txBody>
          <a:bodyPr wrap="none" fromWordArt="1">
            <a:prstTxWarp prst="textFadeUp">
              <a:avLst>
                <a:gd name="adj" fmla="val 9991"/>
              </a:avLst>
            </a:prstTxWarp>
          </a:bodyPr>
          <a:lstStyle/>
          <a:p>
            <a:pPr algn="ctr" fontAlgn="base">
              <a:spcBef>
                <a:spcPct val="0"/>
              </a:spcBef>
              <a:spcAft>
                <a:spcPct val="0"/>
              </a:spcAft>
            </a:pPr>
            <a:r>
              <a:rPr lang="en-US" sz="3600" kern="10">
                <a:ln w="12700">
                  <a:solidFill>
                    <a:srgbClr val="FFFF00"/>
                  </a:solidFill>
                  <a:round/>
                  <a:headEnd/>
                  <a:tailEnd/>
                </a:ln>
                <a:gradFill rotWithShape="1">
                  <a:gsLst>
                    <a:gs pos="0">
                      <a:srgbClr val="A61286"/>
                    </a:gs>
                    <a:gs pos="50000">
                      <a:srgbClr val="FF3300"/>
                    </a:gs>
                    <a:gs pos="100000">
                      <a:srgbClr val="A61286"/>
                    </a:gs>
                  </a:gsLst>
                  <a:lin ang="2700000" scaled="1"/>
                </a:gradFill>
                <a:effectLst>
                  <a:outerShdw dist="35921" dir="2700000" sy="50000" rotWithShape="0">
                    <a:srgbClr val="875B0D">
                      <a:alpha val="70000"/>
                    </a:srgbClr>
                  </a:outerShdw>
                </a:effectLst>
                <a:latin typeface="Arial Black" panose="020B0A04020102020204" pitchFamily="34" charset="0"/>
              </a:rPr>
              <a:t>Solid</a:t>
            </a:r>
          </a:p>
        </p:txBody>
      </p:sp>
      <p:sp>
        <p:nvSpPr>
          <p:cNvPr id="114699" name="WordArt 9"/>
          <p:cNvSpPr>
            <a:spLocks noChangeArrowheads="1" noChangeShapeType="1" noTextEdit="1"/>
          </p:cNvSpPr>
          <p:nvPr/>
        </p:nvSpPr>
        <p:spPr bwMode="auto">
          <a:xfrm>
            <a:off x="3581400" y="2514600"/>
            <a:ext cx="3886200" cy="1447800"/>
          </a:xfrm>
          <a:prstGeom prst="rect">
            <a:avLst/>
          </a:prstGeom>
        </p:spPr>
        <p:txBody>
          <a:bodyPr wrap="none" fromWordArt="1">
            <a:prstTxWarp prst="textFadeUp">
              <a:avLst>
                <a:gd name="adj" fmla="val 9991"/>
              </a:avLst>
            </a:prstTxWarp>
          </a:bodyPr>
          <a:lstStyle/>
          <a:p>
            <a:pPr algn="ctr" fontAlgn="base">
              <a:spcBef>
                <a:spcPct val="0"/>
              </a:spcBef>
              <a:spcAft>
                <a:spcPct val="0"/>
              </a:spcAft>
            </a:pPr>
            <a:r>
              <a:rPr lang="en-US" sz="3600" kern="10">
                <a:ln w="12700">
                  <a:solidFill>
                    <a:srgbClr val="FFFF00"/>
                  </a:solidFill>
                  <a:round/>
                  <a:headEnd/>
                  <a:tailEnd/>
                </a:ln>
                <a:gradFill rotWithShape="1">
                  <a:gsLst>
                    <a:gs pos="0">
                      <a:srgbClr val="A61286"/>
                    </a:gs>
                    <a:gs pos="50000">
                      <a:srgbClr val="FF3300"/>
                    </a:gs>
                    <a:gs pos="100000">
                      <a:srgbClr val="A61286"/>
                    </a:gs>
                  </a:gsLst>
                  <a:lin ang="2700000" scaled="1"/>
                </a:gradFill>
                <a:effectLst>
                  <a:outerShdw dist="35921" dir="2700000" sy="50000" rotWithShape="0">
                    <a:srgbClr val="875B0D">
                      <a:alpha val="70000"/>
                    </a:srgbClr>
                  </a:outerShdw>
                </a:effectLst>
                <a:latin typeface="Arial Black" panose="020B0A04020102020204" pitchFamily="34" charset="0"/>
              </a:rPr>
              <a:t>Liquid</a:t>
            </a:r>
          </a:p>
        </p:txBody>
      </p:sp>
      <p:sp>
        <p:nvSpPr>
          <p:cNvPr id="114700" name="WordArt 10"/>
          <p:cNvSpPr>
            <a:spLocks noChangeArrowheads="1" noChangeShapeType="1" noTextEdit="1"/>
          </p:cNvSpPr>
          <p:nvPr/>
        </p:nvSpPr>
        <p:spPr bwMode="auto">
          <a:xfrm>
            <a:off x="4114800" y="130176"/>
            <a:ext cx="2971800" cy="1393825"/>
          </a:xfrm>
          <a:prstGeom prst="rect">
            <a:avLst/>
          </a:prstGeom>
        </p:spPr>
        <p:txBody>
          <a:bodyPr wrap="none" fromWordArt="1">
            <a:prstTxWarp prst="textFadeUp">
              <a:avLst>
                <a:gd name="adj" fmla="val 9991"/>
              </a:avLst>
            </a:prstTxWarp>
          </a:bodyPr>
          <a:lstStyle/>
          <a:p>
            <a:pPr algn="ctr" fontAlgn="base">
              <a:spcBef>
                <a:spcPct val="0"/>
              </a:spcBef>
              <a:spcAft>
                <a:spcPct val="0"/>
              </a:spcAft>
            </a:pPr>
            <a:r>
              <a:rPr lang="en-US" sz="3600" kern="10">
                <a:ln w="12700">
                  <a:solidFill>
                    <a:srgbClr val="FFFF00"/>
                  </a:solidFill>
                  <a:round/>
                  <a:headEnd/>
                  <a:tailEnd/>
                </a:ln>
                <a:gradFill rotWithShape="1">
                  <a:gsLst>
                    <a:gs pos="0">
                      <a:srgbClr val="A61286"/>
                    </a:gs>
                    <a:gs pos="50000">
                      <a:srgbClr val="FF3300"/>
                    </a:gs>
                    <a:gs pos="100000">
                      <a:srgbClr val="A61286"/>
                    </a:gs>
                  </a:gsLst>
                  <a:lin ang="2700000" scaled="1"/>
                </a:gradFill>
                <a:effectLst>
                  <a:outerShdw dist="35921" dir="2700000" sy="50000" rotWithShape="0">
                    <a:srgbClr val="875B0D">
                      <a:alpha val="70000"/>
                    </a:srgbClr>
                  </a:outerShdw>
                </a:effectLst>
                <a:latin typeface="Arial Black" panose="020B0A04020102020204" pitchFamily="34" charset="0"/>
              </a:rPr>
              <a:t>Gas</a:t>
            </a:r>
          </a:p>
        </p:txBody>
      </p:sp>
      <p:sp>
        <p:nvSpPr>
          <p:cNvPr id="158731" name="AutoShape 11"/>
          <p:cNvSpPr>
            <a:spLocks noChangeArrowheads="1"/>
          </p:cNvSpPr>
          <p:nvPr/>
        </p:nvSpPr>
        <p:spPr bwMode="auto">
          <a:xfrm rot="5479575" flipH="1">
            <a:off x="4237038" y="585788"/>
            <a:ext cx="5478463" cy="6332538"/>
          </a:xfrm>
          <a:custGeom>
            <a:avLst/>
            <a:gdLst>
              <a:gd name="T0" fmla="*/ 2126963 w 21600"/>
              <a:gd name="T1" fmla="*/ 80036 h 21600"/>
              <a:gd name="T2" fmla="*/ 724375 w 21600"/>
              <a:gd name="T3" fmla="*/ 2953719 h 21600"/>
              <a:gd name="T4" fmla="*/ 2447047 w 21600"/>
              <a:gd name="T5" fmla="*/ 1693954 h 21600"/>
              <a:gd name="T6" fmla="*/ 5673253 w 21600"/>
              <a:gd name="T7" fmla="*/ 1125784 h 21600"/>
              <a:gd name="T8" fmla="*/ 5194902 w 21600"/>
              <a:gd name="T9" fmla="*/ 3348329 h 21600"/>
              <a:gd name="T10" fmla="*/ 3272113 w 21600"/>
              <a:gd name="T11" fmla="*/ 2795698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214" y="8144"/>
                </a:moveTo>
                <a:cubicBezTo>
                  <a:pt x="14282" y="6595"/>
                  <a:pt x="12607" y="5648"/>
                  <a:pt x="10800" y="5648"/>
                </a:cubicBezTo>
                <a:cubicBezTo>
                  <a:pt x="8135" y="5647"/>
                  <a:pt x="5911" y="7679"/>
                  <a:pt x="5669" y="10332"/>
                </a:cubicBezTo>
                <a:lnTo>
                  <a:pt x="44" y="9819"/>
                </a:lnTo>
                <a:cubicBezTo>
                  <a:pt x="551" y="4257"/>
                  <a:pt x="5215" y="-1"/>
                  <a:pt x="10800" y="0"/>
                </a:cubicBezTo>
                <a:cubicBezTo>
                  <a:pt x="14589" y="0"/>
                  <a:pt x="18101" y="1985"/>
                  <a:pt x="20054" y="5232"/>
                </a:cubicBezTo>
                <a:lnTo>
                  <a:pt x="22368" y="3840"/>
                </a:lnTo>
                <a:lnTo>
                  <a:pt x="20482" y="11421"/>
                </a:lnTo>
                <a:lnTo>
                  <a:pt x="12901" y="9536"/>
                </a:lnTo>
                <a:lnTo>
                  <a:pt x="15214" y="8144"/>
                </a:lnTo>
                <a:close/>
              </a:path>
            </a:pathLst>
          </a:custGeom>
          <a:gradFill rotWithShape="1">
            <a:gsLst>
              <a:gs pos="0">
                <a:srgbClr val="66FF33"/>
              </a:gs>
              <a:gs pos="100000">
                <a:srgbClr val="2F7618"/>
              </a:gs>
            </a:gsLst>
            <a:path path="rect">
              <a:fillToRect l="50000" t="50000" r="50000" b="50000"/>
            </a:path>
          </a:gradFill>
          <a:ln w="9525">
            <a:miter lim="800000"/>
            <a:headEnd/>
            <a:tailEnd/>
          </a:ln>
          <a:scene3d>
            <a:camera prst="legacyObliqueTopRight">
              <a:rot lat="0" lon="21299997" rev="0"/>
            </a:camera>
            <a:lightRig rig="legacyFlat3" dir="b"/>
          </a:scene3d>
          <a:sp3d extrusionH="430200" prstMaterial="legacyMatte">
            <a:bevelT w="13500" h="13500" prst="angle"/>
            <a:bevelB w="13500" h="13500" prst="angle"/>
            <a:extrusionClr>
              <a:srgbClr val="66FF33"/>
            </a:extrusionClr>
            <a:contourClr>
              <a:srgbClr val="66FF33"/>
            </a:contourClr>
          </a:sp3d>
        </p:spPr>
        <p:txBody>
          <a:bodyPr rot="10800000" vert="eaVert"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58732" name="WordArt 12"/>
          <p:cNvSpPr>
            <a:spLocks noChangeArrowheads="1" noChangeShapeType="1" noTextEdit="1"/>
          </p:cNvSpPr>
          <p:nvPr/>
        </p:nvSpPr>
        <p:spPr bwMode="auto">
          <a:xfrm rot="5400000">
            <a:off x="6572250" y="3219450"/>
            <a:ext cx="4495800" cy="647700"/>
          </a:xfrm>
          <a:prstGeom prst="rect">
            <a:avLst/>
          </a:prstGeom>
        </p:spPr>
        <p:txBody>
          <a:bodyPr vert="wordArtVert" wrap="none" fromWordArt="1">
            <a:prstTxWarp prst="textPlain">
              <a:avLst>
                <a:gd name="adj" fmla="val 50000"/>
              </a:avLst>
            </a:prstTxWarp>
          </a:bodyPr>
          <a:lstStyle/>
          <a:p>
            <a:pPr algn="ctr">
              <a:spcBef>
                <a:spcPct val="0"/>
              </a:spcBef>
              <a:spcAft>
                <a:spcPct val="0"/>
              </a:spcAft>
            </a:pPr>
            <a:r>
              <a:rPr lang="en-US" sz="3600" i="1" kern="10">
                <a:ln w="9525">
                  <a:solidFill>
                    <a:srgbClr val="FFFF00"/>
                  </a:solidFill>
                  <a:round/>
                  <a:headEnd/>
                  <a:tailEnd/>
                </a:ln>
                <a:solidFill>
                  <a:srgbClr val="FFFFFF"/>
                </a:solidFill>
                <a:effectLst>
                  <a:outerShdw dist="35921" dir="2700000" algn="ctr" rotWithShape="0">
                    <a:srgbClr val="B2B2B2">
                      <a:alpha val="79999"/>
                    </a:srgbClr>
                  </a:outerShdw>
                </a:effectLst>
                <a:latin typeface="Arial Black" panose="020B0A04020102020204" pitchFamily="34" charset="0"/>
              </a:rPr>
              <a:t>Sublimation</a:t>
            </a:r>
          </a:p>
        </p:txBody>
      </p:sp>
    </p:spTree>
    <p:extLst>
      <p:ext uri="{BB962C8B-B14F-4D97-AF65-F5344CB8AC3E}">
        <p14:creationId xmlns:p14="http://schemas.microsoft.com/office/powerpoint/2010/main" val="410113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ntr" presetSubtype="0" fill="hold" grpId="1" nodeType="afterEffect">
                                  <p:stCondLst>
                                    <p:cond delay="0"/>
                                  </p:stCondLst>
                                  <p:childTnLst>
                                    <p:set>
                                      <p:cBhvr>
                                        <p:cTn id="6" dur="1" fill="hold">
                                          <p:stCondLst>
                                            <p:cond delay="0"/>
                                          </p:stCondLst>
                                        </p:cTn>
                                        <p:tgtEl>
                                          <p:spTgt spid="158726">
                                            <p:bg/>
                                          </p:spTgt>
                                        </p:tgtEl>
                                        <p:attrNameLst>
                                          <p:attrName>style.visibility</p:attrName>
                                        </p:attrNameLst>
                                      </p:cBhvr>
                                      <p:to>
                                        <p:strVal val="visible"/>
                                      </p:to>
                                    </p:set>
                                    <p:animEffect transition="in" filter="fade">
                                      <p:cBhvr>
                                        <p:cTn id="7" dur="200"/>
                                        <p:tgtEl>
                                          <p:spTgt spid="158726">
                                            <p:bg/>
                                          </p:spTgt>
                                        </p:tgtEl>
                                      </p:cBhvr>
                                    </p:animEffect>
                                    <p:anim calcmode="lin" valueType="num">
                                      <p:cBhvr>
                                        <p:cTn id="8" dur="200" fill="hold"/>
                                        <p:tgtEl>
                                          <p:spTgt spid="158726">
                                            <p:bg/>
                                          </p:spTgt>
                                        </p:tgtEl>
                                        <p:attrNameLst>
                                          <p:attrName>style.rotation</p:attrName>
                                        </p:attrNameLst>
                                      </p:cBhvr>
                                      <p:tavLst>
                                        <p:tav tm="0">
                                          <p:val>
                                            <p:fltVal val="720"/>
                                          </p:val>
                                        </p:tav>
                                        <p:tav tm="100000">
                                          <p:val>
                                            <p:fltVal val="0"/>
                                          </p:val>
                                        </p:tav>
                                      </p:tavLst>
                                    </p:anim>
                                    <p:anim calcmode="lin" valueType="num">
                                      <p:cBhvr>
                                        <p:cTn id="9" dur="200" fill="hold"/>
                                        <p:tgtEl>
                                          <p:spTgt spid="158726">
                                            <p:bg/>
                                          </p:spTgt>
                                        </p:tgtEl>
                                        <p:attrNameLst>
                                          <p:attrName>ppt_h</p:attrName>
                                        </p:attrNameLst>
                                      </p:cBhvr>
                                      <p:tavLst>
                                        <p:tav tm="0">
                                          <p:val>
                                            <p:fltVal val="0"/>
                                          </p:val>
                                        </p:tav>
                                        <p:tav tm="100000">
                                          <p:val>
                                            <p:strVal val="#ppt_h"/>
                                          </p:val>
                                        </p:tav>
                                      </p:tavLst>
                                    </p:anim>
                                    <p:anim calcmode="lin" valueType="num">
                                      <p:cBhvr>
                                        <p:cTn id="10" dur="200" fill="hold"/>
                                        <p:tgtEl>
                                          <p:spTgt spid="158726">
                                            <p:bg/>
                                          </p:spTgt>
                                        </p:tgtEl>
                                        <p:attrNameLst>
                                          <p:attrName>ppt_w</p:attrName>
                                        </p:attrNameLst>
                                      </p:cBhvr>
                                      <p:tavLst>
                                        <p:tav tm="0">
                                          <p:val>
                                            <p:fltVal val="0"/>
                                          </p:val>
                                        </p:tav>
                                        <p:tav tm="100000">
                                          <p:val>
                                            <p:strVal val="#ppt_w"/>
                                          </p:val>
                                        </p:tav>
                                      </p:tavLst>
                                    </p:anim>
                                  </p:childTnLst>
                                </p:cTn>
                              </p:par>
                            </p:childTnLst>
                          </p:cTn>
                        </p:par>
                        <p:par>
                          <p:cTn id="11" fill="hold" nodeType="afterGroup">
                            <p:stCondLst>
                              <p:cond delay="200"/>
                            </p:stCondLst>
                            <p:childTnLst>
                              <p:par>
                                <p:cTn id="12" presetID="35" presetClass="entr" presetSubtype="0" fill="hold" grpId="1" nodeType="afterEffect">
                                  <p:stCondLst>
                                    <p:cond delay="0"/>
                                  </p:stCondLst>
                                  <p:iterate type="lt">
                                    <p:tmPct val="10000"/>
                                  </p:iterate>
                                  <p:childTnLst>
                                    <p:set>
                                      <p:cBhvr>
                                        <p:cTn id="13" dur="1" fill="hold">
                                          <p:stCondLst>
                                            <p:cond delay="0"/>
                                          </p:stCondLst>
                                        </p:cTn>
                                        <p:tgtEl>
                                          <p:spTgt spid="158726">
                                            <p:txEl>
                                              <p:pRg st="0" end="0"/>
                                            </p:txEl>
                                          </p:spTgt>
                                        </p:tgtEl>
                                        <p:attrNameLst>
                                          <p:attrName>style.visibility</p:attrName>
                                        </p:attrNameLst>
                                      </p:cBhvr>
                                      <p:to>
                                        <p:strVal val="visible"/>
                                      </p:to>
                                    </p:set>
                                    <p:animEffect transition="in" filter="fade">
                                      <p:cBhvr>
                                        <p:cTn id="14" dur="200"/>
                                        <p:tgtEl>
                                          <p:spTgt spid="158726">
                                            <p:txEl>
                                              <p:pRg st="0" end="0"/>
                                            </p:txEl>
                                          </p:spTgt>
                                        </p:tgtEl>
                                      </p:cBhvr>
                                    </p:animEffect>
                                    <p:anim calcmode="lin" valueType="num">
                                      <p:cBhvr>
                                        <p:cTn id="15" dur="200" fill="hold"/>
                                        <p:tgtEl>
                                          <p:spTgt spid="158726">
                                            <p:txEl>
                                              <p:pRg st="0" end="0"/>
                                            </p:txEl>
                                          </p:spTgt>
                                        </p:tgtEl>
                                        <p:attrNameLst>
                                          <p:attrName>style.rotation</p:attrName>
                                        </p:attrNameLst>
                                      </p:cBhvr>
                                      <p:tavLst>
                                        <p:tav tm="0">
                                          <p:val>
                                            <p:fltVal val="720"/>
                                          </p:val>
                                        </p:tav>
                                        <p:tav tm="100000">
                                          <p:val>
                                            <p:fltVal val="0"/>
                                          </p:val>
                                        </p:tav>
                                      </p:tavLst>
                                    </p:anim>
                                    <p:anim calcmode="lin" valueType="num">
                                      <p:cBhvr>
                                        <p:cTn id="16" dur="200" fill="hold"/>
                                        <p:tgtEl>
                                          <p:spTgt spid="158726">
                                            <p:txEl>
                                              <p:pRg st="0" end="0"/>
                                            </p:txEl>
                                          </p:spTgt>
                                        </p:tgtEl>
                                        <p:attrNameLst>
                                          <p:attrName>ppt_h</p:attrName>
                                        </p:attrNameLst>
                                      </p:cBhvr>
                                      <p:tavLst>
                                        <p:tav tm="0">
                                          <p:val>
                                            <p:fltVal val="0"/>
                                          </p:val>
                                        </p:tav>
                                        <p:tav tm="100000">
                                          <p:val>
                                            <p:strVal val="#ppt_h"/>
                                          </p:val>
                                        </p:tav>
                                      </p:tavLst>
                                    </p:anim>
                                    <p:anim calcmode="lin" valueType="num">
                                      <p:cBhvr>
                                        <p:cTn id="17" dur="200" fill="hold"/>
                                        <p:tgtEl>
                                          <p:spTgt spid="158726">
                                            <p:txEl>
                                              <p:pRg st="0" end="0"/>
                                            </p:txEl>
                                          </p:spTgt>
                                        </p:tgtEl>
                                        <p:attrNameLst>
                                          <p:attrName>ppt_w</p:attrName>
                                        </p:attrNameLst>
                                      </p:cBhvr>
                                      <p:tavLst>
                                        <p:tav tm="0">
                                          <p:val>
                                            <p:fltVal val="0"/>
                                          </p:val>
                                        </p:tav>
                                        <p:tav tm="100000">
                                          <p:val>
                                            <p:strVal val="#ppt_w"/>
                                          </p:val>
                                        </p:tav>
                                      </p:tavLst>
                                    </p:anim>
                                  </p:childTnLst>
                                </p:cTn>
                              </p:par>
                            </p:childTnLst>
                          </p:cTn>
                        </p:par>
                        <p:par>
                          <p:cTn id="18" fill="hold" nodeType="afterGroup">
                            <p:stCondLst>
                              <p:cond delay="620"/>
                            </p:stCondLst>
                            <p:childTnLst>
                              <p:par>
                                <p:cTn id="19" presetID="35" presetClass="entr" presetSubtype="0" fill="hold" grpId="1" nodeType="afterEffect">
                                  <p:stCondLst>
                                    <p:cond delay="0"/>
                                  </p:stCondLst>
                                  <p:childTnLst>
                                    <p:set>
                                      <p:cBhvr>
                                        <p:cTn id="20" dur="1" fill="hold">
                                          <p:stCondLst>
                                            <p:cond delay="0"/>
                                          </p:stCondLst>
                                        </p:cTn>
                                        <p:tgtEl>
                                          <p:spTgt spid="158725">
                                            <p:bg/>
                                          </p:spTgt>
                                        </p:tgtEl>
                                        <p:attrNameLst>
                                          <p:attrName>style.visibility</p:attrName>
                                        </p:attrNameLst>
                                      </p:cBhvr>
                                      <p:to>
                                        <p:strVal val="visible"/>
                                      </p:to>
                                    </p:set>
                                    <p:animEffect transition="in" filter="fade">
                                      <p:cBhvr>
                                        <p:cTn id="21" dur="200"/>
                                        <p:tgtEl>
                                          <p:spTgt spid="158725">
                                            <p:bg/>
                                          </p:spTgt>
                                        </p:tgtEl>
                                      </p:cBhvr>
                                    </p:animEffect>
                                    <p:anim calcmode="lin" valueType="num">
                                      <p:cBhvr>
                                        <p:cTn id="22" dur="200" fill="hold"/>
                                        <p:tgtEl>
                                          <p:spTgt spid="158725">
                                            <p:bg/>
                                          </p:spTgt>
                                        </p:tgtEl>
                                        <p:attrNameLst>
                                          <p:attrName>style.rotation</p:attrName>
                                        </p:attrNameLst>
                                      </p:cBhvr>
                                      <p:tavLst>
                                        <p:tav tm="0">
                                          <p:val>
                                            <p:fltVal val="720"/>
                                          </p:val>
                                        </p:tav>
                                        <p:tav tm="100000">
                                          <p:val>
                                            <p:fltVal val="0"/>
                                          </p:val>
                                        </p:tav>
                                      </p:tavLst>
                                    </p:anim>
                                    <p:anim calcmode="lin" valueType="num">
                                      <p:cBhvr>
                                        <p:cTn id="23" dur="200" fill="hold"/>
                                        <p:tgtEl>
                                          <p:spTgt spid="158725">
                                            <p:bg/>
                                          </p:spTgt>
                                        </p:tgtEl>
                                        <p:attrNameLst>
                                          <p:attrName>ppt_h</p:attrName>
                                        </p:attrNameLst>
                                      </p:cBhvr>
                                      <p:tavLst>
                                        <p:tav tm="0">
                                          <p:val>
                                            <p:fltVal val="0"/>
                                          </p:val>
                                        </p:tav>
                                        <p:tav tm="100000">
                                          <p:val>
                                            <p:strVal val="#ppt_h"/>
                                          </p:val>
                                        </p:tav>
                                      </p:tavLst>
                                    </p:anim>
                                    <p:anim calcmode="lin" valueType="num">
                                      <p:cBhvr>
                                        <p:cTn id="24" dur="200" fill="hold"/>
                                        <p:tgtEl>
                                          <p:spTgt spid="158725">
                                            <p:bg/>
                                          </p:spTgt>
                                        </p:tgtEl>
                                        <p:attrNameLst>
                                          <p:attrName>ppt_w</p:attrName>
                                        </p:attrNameLst>
                                      </p:cBhvr>
                                      <p:tavLst>
                                        <p:tav tm="0">
                                          <p:val>
                                            <p:fltVal val="0"/>
                                          </p:val>
                                        </p:tav>
                                        <p:tav tm="100000">
                                          <p:val>
                                            <p:strVal val="#ppt_w"/>
                                          </p:val>
                                        </p:tav>
                                      </p:tavLst>
                                    </p:anim>
                                  </p:childTnLst>
                                </p:cTn>
                              </p:par>
                            </p:childTnLst>
                          </p:cTn>
                        </p:par>
                        <p:par>
                          <p:cTn id="25" fill="hold" nodeType="afterGroup">
                            <p:stCondLst>
                              <p:cond delay="820"/>
                            </p:stCondLst>
                            <p:childTnLst>
                              <p:par>
                                <p:cTn id="26" presetID="35" presetClass="entr" presetSubtype="0" fill="hold" grpId="1" nodeType="afterEffect">
                                  <p:stCondLst>
                                    <p:cond delay="0"/>
                                  </p:stCondLst>
                                  <p:iterate type="lt">
                                    <p:tmPct val="10000"/>
                                  </p:iterate>
                                  <p:childTnLst>
                                    <p:set>
                                      <p:cBhvr>
                                        <p:cTn id="27" dur="1" fill="hold">
                                          <p:stCondLst>
                                            <p:cond delay="0"/>
                                          </p:stCondLst>
                                        </p:cTn>
                                        <p:tgtEl>
                                          <p:spTgt spid="158725">
                                            <p:txEl>
                                              <p:pRg st="0" end="0"/>
                                            </p:txEl>
                                          </p:spTgt>
                                        </p:tgtEl>
                                        <p:attrNameLst>
                                          <p:attrName>style.visibility</p:attrName>
                                        </p:attrNameLst>
                                      </p:cBhvr>
                                      <p:to>
                                        <p:strVal val="visible"/>
                                      </p:to>
                                    </p:set>
                                    <p:animEffect transition="in" filter="fade">
                                      <p:cBhvr>
                                        <p:cTn id="28" dur="200"/>
                                        <p:tgtEl>
                                          <p:spTgt spid="158725">
                                            <p:txEl>
                                              <p:pRg st="0" end="0"/>
                                            </p:txEl>
                                          </p:spTgt>
                                        </p:tgtEl>
                                      </p:cBhvr>
                                    </p:animEffect>
                                    <p:anim calcmode="lin" valueType="num">
                                      <p:cBhvr>
                                        <p:cTn id="29" dur="200" fill="hold"/>
                                        <p:tgtEl>
                                          <p:spTgt spid="158725">
                                            <p:txEl>
                                              <p:pRg st="0" end="0"/>
                                            </p:txEl>
                                          </p:spTgt>
                                        </p:tgtEl>
                                        <p:attrNameLst>
                                          <p:attrName>style.rotation</p:attrName>
                                        </p:attrNameLst>
                                      </p:cBhvr>
                                      <p:tavLst>
                                        <p:tav tm="0">
                                          <p:val>
                                            <p:fltVal val="720"/>
                                          </p:val>
                                        </p:tav>
                                        <p:tav tm="100000">
                                          <p:val>
                                            <p:fltVal val="0"/>
                                          </p:val>
                                        </p:tav>
                                      </p:tavLst>
                                    </p:anim>
                                    <p:anim calcmode="lin" valueType="num">
                                      <p:cBhvr>
                                        <p:cTn id="30" dur="200" fill="hold"/>
                                        <p:tgtEl>
                                          <p:spTgt spid="158725">
                                            <p:txEl>
                                              <p:pRg st="0" end="0"/>
                                            </p:txEl>
                                          </p:spTgt>
                                        </p:tgtEl>
                                        <p:attrNameLst>
                                          <p:attrName>ppt_h</p:attrName>
                                        </p:attrNameLst>
                                      </p:cBhvr>
                                      <p:tavLst>
                                        <p:tav tm="0">
                                          <p:val>
                                            <p:fltVal val="0"/>
                                          </p:val>
                                        </p:tav>
                                        <p:tav tm="100000">
                                          <p:val>
                                            <p:strVal val="#ppt_h"/>
                                          </p:val>
                                        </p:tav>
                                      </p:tavLst>
                                    </p:anim>
                                    <p:anim calcmode="lin" valueType="num">
                                      <p:cBhvr>
                                        <p:cTn id="31" dur="200" fill="hold"/>
                                        <p:tgtEl>
                                          <p:spTgt spid="158725">
                                            <p:txEl>
                                              <p:pRg st="0" end="0"/>
                                            </p:txEl>
                                          </p:spTgt>
                                        </p:tgtEl>
                                        <p:attrNameLst>
                                          <p:attrName>ppt_w</p:attrName>
                                        </p:attrNameLst>
                                      </p:cBhvr>
                                      <p:tavLst>
                                        <p:tav tm="0">
                                          <p:val>
                                            <p:fltVal val="0"/>
                                          </p:val>
                                        </p:tav>
                                        <p:tav tm="100000">
                                          <p:val>
                                            <p:strVal val="#ppt_w"/>
                                          </p:val>
                                        </p:tav>
                                      </p:tavLst>
                                    </p:anim>
                                  </p:childTnLst>
                                </p:cTn>
                              </p:par>
                              <p:par>
                                <p:cTn id="32" presetID="64" presetClass="path" presetSubtype="0" repeatCount="indefinite" accel="50000" decel="50000" autoRev="1" fill="hold" grpId="0" nodeType="withEffect">
                                  <p:stCondLst>
                                    <p:cond delay="0"/>
                                  </p:stCondLst>
                                  <p:childTnLst>
                                    <p:animMotion origin="layout" path="M 3.33333E-6 0.03885 L 3.33333E-6 -1.64662E-6 " pathEditMode="relative" rAng="0" ptsTypes="AA">
                                      <p:cBhvr>
                                        <p:cTn id="33" dur="3000" fill="hold"/>
                                        <p:tgtEl>
                                          <p:spTgt spid="158725">
                                            <p:bg/>
                                          </p:spTgt>
                                        </p:tgtEl>
                                        <p:attrNameLst>
                                          <p:attrName>ppt_x</p:attrName>
                                          <p:attrName>ppt_y</p:attrName>
                                        </p:attrNameLst>
                                      </p:cBhvr>
                                      <p:rCtr x="0" y="-1943"/>
                                    </p:animMotion>
                                  </p:childTnLst>
                                </p:cTn>
                              </p:par>
                              <p:par>
                                <p:cTn id="34" presetID="64" presetClass="path" presetSubtype="0" repeatCount="indefinite" accel="50000" decel="50000" autoRev="1" fill="hold" grpId="0" nodeType="withEffect">
                                  <p:stCondLst>
                                    <p:cond delay="0"/>
                                  </p:stCondLst>
                                  <p:iterate type="lt">
                                    <p:tmPct val="0"/>
                                  </p:iterate>
                                  <p:childTnLst>
                                    <p:animMotion origin="layout" path="M 3.33333E-6 0.03885 L 3.33333E-6 -1.64662E-6 " pathEditMode="relative" rAng="0" ptsTypes="AA">
                                      <p:cBhvr>
                                        <p:cTn id="35" dur="3000" fill="hold"/>
                                        <p:tgtEl>
                                          <p:spTgt spid="158725">
                                            <p:txEl>
                                              <p:pRg st="0" end="0"/>
                                            </p:txEl>
                                          </p:spTgt>
                                        </p:tgtEl>
                                        <p:attrNameLst>
                                          <p:attrName>ppt_x</p:attrName>
                                          <p:attrName>ppt_y</p:attrName>
                                        </p:attrNameLst>
                                      </p:cBhvr>
                                      <p:rCtr x="0" y="-1943"/>
                                    </p:animMotion>
                                  </p:childTnLst>
                                </p:cTn>
                              </p:par>
                              <p:par>
                                <p:cTn id="36" presetID="64" presetClass="path" presetSubtype="0" repeatCount="indefinite" accel="50000" decel="50000" autoRev="1" fill="hold" grpId="0" nodeType="withEffect">
                                  <p:stCondLst>
                                    <p:cond delay="0"/>
                                  </p:stCondLst>
                                  <p:endCondLst>
                                    <p:cond evt="onNext" delay="0">
                                      <p:tgtEl>
                                        <p:sldTgt/>
                                      </p:tgtEl>
                                    </p:cond>
                                  </p:endCondLst>
                                  <p:childTnLst>
                                    <p:animMotion origin="layout" path="M 0.00416 -0.00555 L 3.33333E-6 -4.94912E-6 " pathEditMode="relative" rAng="0" ptsTypes="AA">
                                      <p:cBhvr>
                                        <p:cTn id="37" dur="2000" fill="hold"/>
                                        <p:tgtEl>
                                          <p:spTgt spid="158726">
                                            <p:bg/>
                                          </p:spTgt>
                                        </p:tgtEl>
                                        <p:attrNameLst>
                                          <p:attrName>ppt_x</p:attrName>
                                          <p:attrName>ppt_y</p:attrName>
                                        </p:attrNameLst>
                                      </p:cBhvr>
                                      <p:rCtr x="-208" y="278"/>
                                    </p:animMotion>
                                  </p:childTnLst>
                                </p:cTn>
                              </p:par>
                              <p:par>
                                <p:cTn id="38" presetID="64" presetClass="path" presetSubtype="0" repeatCount="indefinite" accel="50000" decel="50000" autoRev="1" fill="hold" grpId="0" nodeType="withEffect">
                                  <p:stCondLst>
                                    <p:cond delay="0"/>
                                  </p:stCondLst>
                                  <p:endCondLst>
                                    <p:cond evt="onNext" delay="0">
                                      <p:tgtEl>
                                        <p:sldTgt/>
                                      </p:tgtEl>
                                    </p:cond>
                                  </p:endCondLst>
                                  <p:iterate type="lt">
                                    <p:tmPct val="0"/>
                                  </p:iterate>
                                  <p:childTnLst>
                                    <p:animMotion origin="layout" path="M 0.00416 -0.00555 L 3.33333E-6 -4.94912E-6 " pathEditMode="relative" rAng="0" ptsTypes="AA">
                                      <p:cBhvr>
                                        <p:cTn id="39" dur="2000" fill="hold"/>
                                        <p:tgtEl>
                                          <p:spTgt spid="158726">
                                            <p:txEl>
                                              <p:pRg st="0" end="0"/>
                                            </p:txEl>
                                          </p:spTgt>
                                        </p:tgtEl>
                                        <p:attrNameLst>
                                          <p:attrName>ppt_x</p:attrName>
                                          <p:attrName>ppt_y</p:attrName>
                                        </p:attrNameLst>
                                      </p:cBhvr>
                                      <p:rCtr x="-208" y="278"/>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51" presetClass="entr" presetSubtype="0" fill="hold" grpId="0" nodeType="clickEffect">
                                  <p:stCondLst>
                                    <p:cond delay="0"/>
                                  </p:stCondLst>
                                  <p:childTnLst>
                                    <p:set>
                                      <p:cBhvr>
                                        <p:cTn id="43" dur="1" fill="hold">
                                          <p:stCondLst>
                                            <p:cond delay="0"/>
                                          </p:stCondLst>
                                        </p:cTn>
                                        <p:tgtEl>
                                          <p:spTgt spid="158731"/>
                                        </p:tgtEl>
                                        <p:attrNameLst>
                                          <p:attrName>style.visibility</p:attrName>
                                        </p:attrNameLst>
                                      </p:cBhvr>
                                      <p:to>
                                        <p:strVal val="visible"/>
                                      </p:to>
                                    </p:set>
                                    <p:animEffect transition="in" filter="fade">
                                      <p:cBhvr>
                                        <p:cTn id="44" dur="770" decel="100000"/>
                                        <p:tgtEl>
                                          <p:spTgt spid="158731"/>
                                        </p:tgtEl>
                                      </p:cBhvr>
                                    </p:animEffect>
                                    <p:animScale>
                                      <p:cBhvr>
                                        <p:cTn id="45" dur="770" decel="100000"/>
                                        <p:tgtEl>
                                          <p:spTgt spid="158731"/>
                                        </p:tgtEl>
                                      </p:cBhvr>
                                      <p:from x="10000" y="10000"/>
                                      <p:to x="200000" y="450000"/>
                                    </p:animScale>
                                    <p:animScale>
                                      <p:cBhvr>
                                        <p:cTn id="46" dur="1230" accel="100000" fill="hold">
                                          <p:stCondLst>
                                            <p:cond delay="770"/>
                                          </p:stCondLst>
                                        </p:cTn>
                                        <p:tgtEl>
                                          <p:spTgt spid="158731"/>
                                        </p:tgtEl>
                                      </p:cBhvr>
                                      <p:from x="200000" y="450000"/>
                                      <p:to x="100000" y="100000"/>
                                    </p:animScale>
                                    <p:set>
                                      <p:cBhvr>
                                        <p:cTn id="47" dur="770" fill="hold"/>
                                        <p:tgtEl>
                                          <p:spTgt spid="158731"/>
                                        </p:tgtEl>
                                        <p:attrNameLst>
                                          <p:attrName>ppt_x</p:attrName>
                                        </p:attrNameLst>
                                      </p:cBhvr>
                                      <p:to>
                                        <p:strVal val="(0.5)"/>
                                      </p:to>
                                    </p:set>
                                    <p:anim from="(0.5)" to="(#ppt_x)" calcmode="lin" valueType="num">
                                      <p:cBhvr>
                                        <p:cTn id="48" dur="1230" accel="100000" fill="hold">
                                          <p:stCondLst>
                                            <p:cond delay="770"/>
                                          </p:stCondLst>
                                        </p:cTn>
                                        <p:tgtEl>
                                          <p:spTgt spid="158731"/>
                                        </p:tgtEl>
                                        <p:attrNameLst>
                                          <p:attrName>ppt_x</p:attrName>
                                        </p:attrNameLst>
                                      </p:cBhvr>
                                    </p:anim>
                                    <p:set>
                                      <p:cBhvr>
                                        <p:cTn id="49" dur="770" fill="hold"/>
                                        <p:tgtEl>
                                          <p:spTgt spid="158731"/>
                                        </p:tgtEl>
                                        <p:attrNameLst>
                                          <p:attrName>ppt_y</p:attrName>
                                        </p:attrNameLst>
                                      </p:cBhvr>
                                      <p:to>
                                        <p:strVal val="(#ppt_y+0.4)"/>
                                      </p:to>
                                    </p:set>
                                    <p:anim from="(#ppt_y+0.4)" to="(#ppt_y)" calcmode="lin" valueType="num">
                                      <p:cBhvr>
                                        <p:cTn id="50" dur="1230" accel="100000" fill="hold">
                                          <p:stCondLst>
                                            <p:cond delay="770"/>
                                          </p:stCondLst>
                                        </p:cTn>
                                        <p:tgtEl>
                                          <p:spTgt spid="158731"/>
                                        </p:tgtEl>
                                        <p:attrNameLst>
                                          <p:attrName>ppt_y</p:attrName>
                                        </p:attrNameLst>
                                      </p:cBhvr>
                                    </p:anim>
                                  </p:childTnLst>
                                </p:cTn>
                              </p:par>
                            </p:childTnLst>
                          </p:cTn>
                        </p:par>
                        <p:par>
                          <p:cTn id="51" fill="hold" nodeType="afterGroup">
                            <p:stCondLst>
                              <p:cond delay="2000"/>
                            </p:stCondLst>
                            <p:childTnLst>
                              <p:par>
                                <p:cTn id="52" presetID="8" presetClass="emph" presetSubtype="0" repeatCount="3000" fill="hold" grpId="1" nodeType="afterEffect">
                                  <p:stCondLst>
                                    <p:cond delay="0"/>
                                  </p:stCondLst>
                                  <p:childTnLst>
                                    <p:animRot by="-21600000">
                                      <p:cBhvr>
                                        <p:cTn id="53" dur="200" fill="hold"/>
                                        <p:tgtEl>
                                          <p:spTgt spid="158731"/>
                                        </p:tgtEl>
                                        <p:attrNameLst>
                                          <p:attrName>r</p:attrName>
                                        </p:attrNameLst>
                                      </p:cBhvr>
                                    </p:animRot>
                                  </p:childTnLst>
                                </p:cTn>
                              </p:par>
                            </p:childTnLst>
                          </p:cTn>
                        </p:par>
                        <p:par>
                          <p:cTn id="54" fill="hold" nodeType="afterGroup">
                            <p:stCondLst>
                              <p:cond delay="2600"/>
                            </p:stCondLst>
                            <p:childTnLst>
                              <p:par>
                                <p:cTn id="55" presetID="53" presetClass="entr" presetSubtype="0" fill="hold" grpId="0" nodeType="afterEffect">
                                  <p:stCondLst>
                                    <p:cond delay="0"/>
                                  </p:stCondLst>
                                  <p:childTnLst>
                                    <p:set>
                                      <p:cBhvr>
                                        <p:cTn id="56" dur="1" fill="hold">
                                          <p:stCondLst>
                                            <p:cond delay="0"/>
                                          </p:stCondLst>
                                        </p:cTn>
                                        <p:tgtEl>
                                          <p:spTgt spid="158732"/>
                                        </p:tgtEl>
                                        <p:attrNameLst>
                                          <p:attrName>style.visibility</p:attrName>
                                        </p:attrNameLst>
                                      </p:cBhvr>
                                      <p:to>
                                        <p:strVal val="visible"/>
                                      </p:to>
                                    </p:set>
                                    <p:anim calcmode="lin" valueType="num">
                                      <p:cBhvr>
                                        <p:cTn id="57" dur="500" fill="hold"/>
                                        <p:tgtEl>
                                          <p:spTgt spid="158732"/>
                                        </p:tgtEl>
                                        <p:attrNameLst>
                                          <p:attrName>ppt_w</p:attrName>
                                        </p:attrNameLst>
                                      </p:cBhvr>
                                      <p:tavLst>
                                        <p:tav tm="0">
                                          <p:val>
                                            <p:fltVal val="0"/>
                                          </p:val>
                                        </p:tav>
                                        <p:tav tm="100000">
                                          <p:val>
                                            <p:strVal val="#ppt_w"/>
                                          </p:val>
                                        </p:tav>
                                      </p:tavLst>
                                    </p:anim>
                                    <p:anim calcmode="lin" valueType="num">
                                      <p:cBhvr>
                                        <p:cTn id="58" dur="500" fill="hold"/>
                                        <p:tgtEl>
                                          <p:spTgt spid="158732"/>
                                        </p:tgtEl>
                                        <p:attrNameLst>
                                          <p:attrName>ppt_h</p:attrName>
                                        </p:attrNameLst>
                                      </p:cBhvr>
                                      <p:tavLst>
                                        <p:tav tm="0">
                                          <p:val>
                                            <p:fltVal val="0"/>
                                          </p:val>
                                        </p:tav>
                                        <p:tav tm="100000">
                                          <p:val>
                                            <p:strVal val="#ppt_h"/>
                                          </p:val>
                                        </p:tav>
                                      </p:tavLst>
                                    </p:anim>
                                    <p:animEffect transition="in" filter="fade">
                                      <p:cBhvr>
                                        <p:cTn id="59" dur="500"/>
                                        <p:tgtEl>
                                          <p:spTgt spid="158732"/>
                                        </p:tgtEl>
                                      </p:cBhvr>
                                    </p:animEffect>
                                  </p:childTnLst>
                                </p:cTn>
                              </p:par>
                            </p:childTnLst>
                          </p:cTn>
                        </p:par>
                        <p:par>
                          <p:cTn id="60" fill="hold" nodeType="afterGroup">
                            <p:stCondLst>
                              <p:cond delay="3100"/>
                            </p:stCondLst>
                            <p:childTnLst>
                              <p:par>
                                <p:cTn id="61" presetID="23" presetClass="emph" presetSubtype="0" repeatCount="5000" fill="remove" grpId="2" nodeType="afterEffect">
                                  <p:stCondLst>
                                    <p:cond delay="0"/>
                                  </p:stCondLst>
                                  <p:childTnLst>
                                    <p:animClr clrSpc="hsl" dir="cw">
                                      <p:cBhvr override="childStyle">
                                        <p:cTn id="62" dur="500" fill="hold"/>
                                        <p:tgtEl>
                                          <p:spTgt spid="158731"/>
                                        </p:tgtEl>
                                        <p:attrNameLst>
                                          <p:attrName>style.color</p:attrName>
                                        </p:attrNameLst>
                                      </p:cBhvr>
                                      <p:by>
                                        <p:hsl h="10842353" s="0" l="0"/>
                                      </p:by>
                                    </p:animClr>
                                    <p:animClr clrSpc="hsl" dir="cw">
                                      <p:cBhvr>
                                        <p:cTn id="63" dur="500" fill="hold"/>
                                        <p:tgtEl>
                                          <p:spTgt spid="158731"/>
                                        </p:tgtEl>
                                        <p:attrNameLst>
                                          <p:attrName>fillcolor</p:attrName>
                                        </p:attrNameLst>
                                      </p:cBhvr>
                                      <p:by>
                                        <p:hsl h="10842353" s="0" l="0"/>
                                      </p:by>
                                    </p:animClr>
                                    <p:animClr clrSpc="hsl" dir="cw">
                                      <p:cBhvr>
                                        <p:cTn id="64" dur="500" fill="hold"/>
                                        <p:tgtEl>
                                          <p:spTgt spid="158731"/>
                                        </p:tgtEl>
                                        <p:attrNameLst>
                                          <p:attrName>stroke.color</p:attrName>
                                        </p:attrNameLst>
                                      </p:cBhvr>
                                      <p:by>
                                        <p:hsl h="10842353" s="0" l="0"/>
                                      </p:by>
                                    </p:animClr>
                                    <p:set>
                                      <p:cBhvr>
                                        <p:cTn id="65" dur="500" fill="hold"/>
                                        <p:tgtEl>
                                          <p:spTgt spid="1587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build="allAtOnce" animBg="1" autoUpdateAnimBg="0"/>
      <p:bldP spid="158725" grpId="1" build="p" animBg="1"/>
      <p:bldP spid="158726" grpId="0" build="allAtOnce" animBg="1" autoUpdateAnimBg="0"/>
      <p:bldP spid="158726" grpId="1" build="p" animBg="1"/>
      <p:bldP spid="158731" grpId="0" animBg="1"/>
      <p:bldP spid="158731" grpId="1" animBg="1"/>
      <p:bldP spid="158731" grpId="2" animBg="1"/>
      <p:bldP spid="1587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594" y="222250"/>
            <a:ext cx="8124393" cy="763587"/>
          </a:xfrm>
        </p:spPr>
        <p:txBody>
          <a:bodyPr>
            <a:normAutofit/>
          </a:bodyPr>
          <a:lstStyle/>
          <a:p>
            <a:r>
              <a:rPr lang="en-US" dirty="0" smtClean="0"/>
              <a:t>Assignment 3</a:t>
            </a:r>
            <a:endParaRPr lang="en-US" b="1"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3859" y="1122218"/>
            <a:ext cx="6055262" cy="4711405"/>
          </a:xfrm>
        </p:spPr>
      </p:pic>
      <p:sp>
        <p:nvSpPr>
          <p:cNvPr id="5" name="Rectangle 4"/>
          <p:cNvSpPr/>
          <p:nvPr/>
        </p:nvSpPr>
        <p:spPr>
          <a:xfrm>
            <a:off x="326015" y="1842661"/>
            <a:ext cx="4779819" cy="191192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State the name of each change of state lettered A, B, C and D</a:t>
            </a:r>
            <a:endParaRPr lang="en-US" sz="3200" dirty="0"/>
          </a:p>
        </p:txBody>
      </p:sp>
    </p:spTree>
    <p:extLst>
      <p:ext uri="{BB962C8B-B14F-4D97-AF65-F5344CB8AC3E}">
        <p14:creationId xmlns:p14="http://schemas.microsoft.com/office/powerpoint/2010/main" val="35476799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00" y="177800"/>
            <a:ext cx="11861800" cy="6502400"/>
          </a:xfrm>
        </p:spPr>
        <p:txBody>
          <a:bodyPr>
            <a:normAutofit/>
          </a:bodyPr>
          <a:lstStyle/>
          <a:p>
            <a:pPr marL="0" indent="0">
              <a:buNone/>
            </a:pPr>
            <a:endParaRPr lang="en-US" b="1" u="sng"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b="1" u="sng"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b="1" u="sng"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b="1" u="sng"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b="1" u="sng"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b="1" u="sng"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b="1" u="sng"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b="1" u="sng"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48926812"/>
              </p:ext>
            </p:extLst>
          </p:nvPr>
        </p:nvGraphicFramePr>
        <p:xfrm>
          <a:off x="845127" y="630458"/>
          <a:ext cx="9393382" cy="6738825"/>
        </p:xfrm>
        <a:graphic>
          <a:graphicData uri="http://schemas.openxmlformats.org/drawingml/2006/table">
            <a:tbl>
              <a:tblPr firstRow="1" bandRow="1">
                <a:tableStyleId>{5940675A-B579-460E-94D1-54222C63F5DA}</a:tableStyleId>
              </a:tblPr>
              <a:tblGrid>
                <a:gridCol w="3154006"/>
                <a:gridCol w="3154006"/>
                <a:gridCol w="3085370"/>
              </a:tblGrid>
              <a:tr h="377312">
                <a:tc>
                  <a:txBody>
                    <a:bodyPr/>
                    <a:lstStyle/>
                    <a:p>
                      <a:r>
                        <a:rPr lang="en-US" sz="2400" b="1" dirty="0" smtClean="0"/>
                        <a:t>Solid</a:t>
                      </a:r>
                      <a:endParaRPr lang="en-US" sz="2400" b="1" dirty="0"/>
                    </a:p>
                  </a:txBody>
                  <a:tcPr/>
                </a:tc>
                <a:tc>
                  <a:txBody>
                    <a:bodyPr/>
                    <a:lstStyle/>
                    <a:p>
                      <a:r>
                        <a:rPr lang="en-US" sz="2400" b="1" dirty="0" smtClean="0"/>
                        <a:t>Liquid</a:t>
                      </a:r>
                      <a:endParaRPr lang="en-US" sz="2400" b="1" dirty="0"/>
                    </a:p>
                  </a:txBody>
                  <a:tcPr/>
                </a:tc>
                <a:tc>
                  <a:txBody>
                    <a:bodyPr/>
                    <a:lstStyle/>
                    <a:p>
                      <a:r>
                        <a:rPr lang="en-US" sz="2400" b="1" dirty="0" smtClean="0"/>
                        <a:t>Gases</a:t>
                      </a:r>
                      <a:endParaRPr lang="en-US" sz="2400" b="1" dirty="0"/>
                    </a:p>
                  </a:txBody>
                  <a:tcPr/>
                </a:tc>
              </a:tr>
              <a:tr h="1584710">
                <a:tc>
                  <a:txBody>
                    <a:bodyPr/>
                    <a:lstStyle/>
                    <a:p>
                      <a:r>
                        <a:rPr lang="en-US" sz="2400" dirty="0" smtClean="0"/>
                        <a:t>Solids</a:t>
                      </a:r>
                      <a:r>
                        <a:rPr lang="en-US" sz="2400" baseline="0" dirty="0" smtClean="0"/>
                        <a:t> have </a:t>
                      </a:r>
                      <a:r>
                        <a:rPr lang="en-US" sz="2400" dirty="0" smtClean="0"/>
                        <a:t>definite</a:t>
                      </a:r>
                      <a:r>
                        <a:rPr lang="en-US" sz="2400" baseline="0" dirty="0" smtClean="0"/>
                        <a:t> volume and shape</a:t>
                      </a:r>
                      <a:endParaRPr lang="en-US" sz="2400" dirty="0"/>
                    </a:p>
                  </a:txBody>
                  <a:tcPr/>
                </a:tc>
                <a:tc>
                  <a:txBody>
                    <a:bodyPr/>
                    <a:lstStyle/>
                    <a:p>
                      <a:r>
                        <a:rPr lang="en-US" sz="2400" dirty="0" smtClean="0"/>
                        <a:t>Liquids have no fixed shape but assumes the shape of the</a:t>
                      </a:r>
                      <a:r>
                        <a:rPr lang="en-US" sz="2400" baseline="0" dirty="0" smtClean="0"/>
                        <a:t> container, it has a fixed volume</a:t>
                      </a:r>
                      <a:endParaRPr lang="en-US" sz="2400" dirty="0"/>
                    </a:p>
                  </a:txBody>
                  <a:tcPr/>
                </a:tc>
                <a:tc>
                  <a:txBody>
                    <a:bodyPr/>
                    <a:lstStyle/>
                    <a:p>
                      <a:r>
                        <a:rPr lang="en-US" sz="2400" dirty="0" smtClean="0"/>
                        <a:t>Gases</a:t>
                      </a:r>
                      <a:r>
                        <a:rPr lang="en-US" sz="2400" baseline="0" dirty="0" smtClean="0"/>
                        <a:t> have no fixed volume nor shape</a:t>
                      </a:r>
                      <a:endParaRPr lang="en-US" sz="2400" dirty="0"/>
                    </a:p>
                  </a:txBody>
                  <a:tcPr/>
                </a:tc>
              </a:tr>
              <a:tr h="981011">
                <a:tc>
                  <a:txBody>
                    <a:bodyPr/>
                    <a:lstStyle/>
                    <a:p>
                      <a:r>
                        <a:rPr lang="en-US" sz="2400" dirty="0" smtClean="0"/>
                        <a:t>Cohesive Force of attraction is high</a:t>
                      </a:r>
                      <a:endParaRPr lang="en-US" sz="2400" dirty="0"/>
                    </a:p>
                  </a:txBody>
                  <a:tcPr/>
                </a:tc>
                <a:tc>
                  <a:txBody>
                    <a:bodyPr/>
                    <a:lstStyle/>
                    <a:p>
                      <a:r>
                        <a:rPr lang="en-US" sz="2400" dirty="0" smtClean="0"/>
                        <a:t>Weak force of attraction</a:t>
                      </a:r>
                      <a:endParaRPr lang="en-US" sz="2400" dirty="0"/>
                    </a:p>
                  </a:txBody>
                  <a:tcPr/>
                </a:tc>
                <a:tc>
                  <a:txBody>
                    <a:bodyPr/>
                    <a:lstStyle/>
                    <a:p>
                      <a:r>
                        <a:rPr lang="en-US" sz="2400" dirty="0" smtClean="0"/>
                        <a:t>Negligible force of attraction (very weak)</a:t>
                      </a:r>
                      <a:endParaRPr lang="en-US" sz="2400" dirty="0"/>
                    </a:p>
                  </a:txBody>
                  <a:tcPr/>
                </a:tc>
              </a:tr>
              <a:tr h="679162">
                <a:tc>
                  <a:txBody>
                    <a:bodyPr/>
                    <a:lstStyle/>
                    <a:p>
                      <a:r>
                        <a:rPr lang="en-US" sz="2400" dirty="0" smtClean="0"/>
                        <a:t>Type</a:t>
                      </a:r>
                      <a:r>
                        <a:rPr lang="en-US" sz="2400" baseline="0" dirty="0" smtClean="0"/>
                        <a:t> of motion is vibratory</a:t>
                      </a:r>
                      <a:endParaRPr lang="en-US" sz="2400" dirty="0"/>
                    </a:p>
                  </a:txBody>
                  <a:tcPr/>
                </a:tc>
                <a:tc>
                  <a:txBody>
                    <a:bodyPr/>
                    <a:lstStyle/>
                    <a:p>
                      <a:r>
                        <a:rPr lang="en-US" sz="2400" kern="1200" dirty="0" smtClean="0">
                          <a:solidFill>
                            <a:schemeClr val="tx1"/>
                          </a:solidFill>
                          <a:effectLst/>
                          <a:latin typeface="+mn-lt"/>
                          <a:ea typeface="+mn-ea"/>
                          <a:cs typeface="+mn-cs"/>
                        </a:rPr>
                        <a:t>Slowly slide over each other randomly</a:t>
                      </a:r>
                      <a:endParaRPr lang="en-US" sz="2400" dirty="0"/>
                    </a:p>
                  </a:txBody>
                  <a:tcPr/>
                </a:tc>
                <a:tc>
                  <a:txBody>
                    <a:bodyPr/>
                    <a:lstStyle/>
                    <a:p>
                      <a:r>
                        <a:rPr lang="en-US" sz="2400" kern="1200" dirty="0" smtClean="0">
                          <a:solidFill>
                            <a:schemeClr val="tx1"/>
                          </a:solidFill>
                          <a:effectLst/>
                          <a:latin typeface="+mn-lt"/>
                          <a:ea typeface="+mn-ea"/>
                          <a:cs typeface="+mn-cs"/>
                        </a:rPr>
                        <a:t>Fast movement in random direction</a:t>
                      </a:r>
                      <a:endParaRPr lang="en-US" sz="2400" dirty="0"/>
                    </a:p>
                  </a:txBody>
                  <a:tcPr/>
                </a:tc>
              </a:tr>
              <a:tr h="679162">
                <a:tc>
                  <a:txBody>
                    <a:bodyPr/>
                    <a:lstStyle/>
                    <a:p>
                      <a:r>
                        <a:rPr lang="en-US" sz="2400" dirty="0" smtClean="0"/>
                        <a:t>Low</a:t>
                      </a:r>
                      <a:r>
                        <a:rPr lang="en-US" sz="2400" baseline="0" dirty="0" smtClean="0"/>
                        <a:t> kinetic energy</a:t>
                      </a:r>
                      <a:endParaRPr lang="en-US" sz="2400" dirty="0"/>
                    </a:p>
                  </a:txBody>
                  <a:tcPr/>
                </a:tc>
                <a:tc>
                  <a:txBody>
                    <a:bodyPr/>
                    <a:lstStyle/>
                    <a:p>
                      <a:r>
                        <a:rPr lang="en-US" sz="2400" dirty="0" smtClean="0"/>
                        <a:t>Moderate kinetic energy</a:t>
                      </a:r>
                      <a:endParaRPr lang="en-US" sz="2400" dirty="0"/>
                    </a:p>
                  </a:txBody>
                  <a:tcPr/>
                </a:tc>
                <a:tc>
                  <a:txBody>
                    <a:bodyPr/>
                    <a:lstStyle/>
                    <a:p>
                      <a:r>
                        <a:rPr lang="en-US" sz="2400" dirty="0" smtClean="0"/>
                        <a:t>High kinetic energy</a:t>
                      </a:r>
                      <a:endParaRPr lang="en-US" sz="2400" dirty="0"/>
                    </a:p>
                  </a:txBody>
                  <a:tcPr/>
                </a:tc>
              </a:tr>
              <a:tr h="6791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Cannot be compressed</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Can be hardly compressed</a:t>
                      </a:r>
                      <a:endParaRPr lang="en-US" sz="2400" dirty="0"/>
                    </a:p>
                  </a:txBody>
                  <a:tcPr/>
                </a:tc>
                <a:tc>
                  <a:txBody>
                    <a:bodyPr/>
                    <a:lstStyle/>
                    <a:p>
                      <a:pPr marL="0" marR="0">
                        <a:lnSpc>
                          <a:spcPct val="115000"/>
                        </a:lnSpc>
                        <a:spcBef>
                          <a:spcPts val="0"/>
                        </a:spcBef>
                        <a:spcAft>
                          <a:spcPts val="1000"/>
                        </a:spcAft>
                      </a:pPr>
                      <a:r>
                        <a:rPr lang="en-US" sz="24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Very compressible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tc>
              </a:tr>
              <a:tr h="1247024">
                <a:tc gridSpan="3">
                  <a:txBody>
                    <a:bodyPr/>
                    <a:lstStyle/>
                    <a:p>
                      <a:pPr marL="0" marR="0">
                        <a:lnSpc>
                          <a:spcPct val="115000"/>
                        </a:lnSpc>
                        <a:spcBef>
                          <a:spcPts val="0"/>
                        </a:spcBef>
                        <a:spcAft>
                          <a:spcPts val="1000"/>
                        </a:spcAft>
                      </a:pP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pPr marL="0" marR="0">
                        <a:lnSpc>
                          <a:spcPct val="115000"/>
                        </a:lnSpc>
                        <a:spcBef>
                          <a:spcPts val="0"/>
                        </a:spcBef>
                        <a:spcAft>
                          <a:spcPts val="1000"/>
                        </a:spcAft>
                      </a:pP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pPr marL="0" marR="0">
                        <a:lnSpc>
                          <a:spcPct val="115000"/>
                        </a:lnSpc>
                        <a:spcBef>
                          <a:spcPts val="0"/>
                        </a:spcBef>
                        <a:spcAft>
                          <a:spcPts val="1000"/>
                        </a:spcAft>
                      </a:pP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bl>
          </a:graphicData>
        </a:graphic>
      </p:graphicFrame>
      <p:sp>
        <p:nvSpPr>
          <p:cNvPr id="5" name="TextBox 4"/>
          <p:cNvSpPr txBox="1"/>
          <p:nvPr/>
        </p:nvSpPr>
        <p:spPr>
          <a:xfrm>
            <a:off x="2662383" y="22547"/>
            <a:ext cx="7008090" cy="461665"/>
          </a:xfrm>
          <a:prstGeom prst="rect">
            <a:avLst/>
          </a:prstGeom>
          <a:noFill/>
        </p:spPr>
        <p:txBody>
          <a:bodyPr wrap="square" rtlCol="0">
            <a:spAutoFit/>
          </a:bodyPr>
          <a:lstStyle/>
          <a:p>
            <a:r>
              <a:rPr lang="en-US" sz="2400" b="1" dirty="0" smtClean="0"/>
              <a:t>COMPARISON BETWEEN STATES OF MATTER</a:t>
            </a:r>
            <a:endParaRPr lang="en-US" sz="2400" b="1" dirty="0"/>
          </a:p>
        </p:txBody>
      </p:sp>
    </p:spTree>
    <p:extLst>
      <p:ext uri="{BB962C8B-B14F-4D97-AF65-F5344CB8AC3E}">
        <p14:creationId xmlns:p14="http://schemas.microsoft.com/office/powerpoint/2010/main" val="1015790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122" y="365125"/>
            <a:ext cx="10238678" cy="535761"/>
          </a:xfrm>
        </p:spPr>
        <p:txBody>
          <a:bodyPr>
            <a:normAutofit fontScale="90000"/>
          </a:bodyPr>
          <a:lstStyle/>
          <a:p>
            <a:pPr algn="ctr"/>
            <a:r>
              <a:rPr lang="en-US" dirty="0" smtClean="0"/>
              <a:t>CLASSWORK</a:t>
            </a:r>
            <a:endParaRPr lang="en-US" dirty="0"/>
          </a:p>
        </p:txBody>
      </p:sp>
      <p:sp>
        <p:nvSpPr>
          <p:cNvPr id="3" name="Content Placeholder 2"/>
          <p:cNvSpPr>
            <a:spLocks noGrp="1"/>
          </p:cNvSpPr>
          <p:nvPr>
            <p:ph idx="1"/>
          </p:nvPr>
        </p:nvSpPr>
        <p:spPr>
          <a:xfrm>
            <a:off x="694163" y="1074873"/>
            <a:ext cx="10515600" cy="4351338"/>
          </a:xfrm>
        </p:spPr>
        <p:txBody>
          <a:bodyPr/>
          <a:lstStyle/>
          <a:p>
            <a:pPr marL="514350" indent="-514350">
              <a:buAutoNum type="arabicPeriod"/>
            </a:pPr>
            <a:r>
              <a:rPr lang="en-US" dirty="0" smtClean="0"/>
              <a:t>Arrange the states of matter in order of:</a:t>
            </a:r>
          </a:p>
          <a:p>
            <a:pPr marL="514350" indent="-514350">
              <a:buAutoNum type="alphaLcParenBoth"/>
            </a:pPr>
            <a:r>
              <a:rPr lang="en-US" dirty="0" smtClean="0"/>
              <a:t>Decreasing intermolecular force of attraction</a:t>
            </a:r>
          </a:p>
          <a:p>
            <a:pPr marL="514350" indent="-514350">
              <a:buAutoNum type="alphaLcParenBoth"/>
            </a:pPr>
            <a:r>
              <a:rPr lang="en-US" dirty="0" smtClean="0"/>
              <a:t>Increasing kinetic energy</a:t>
            </a:r>
          </a:p>
          <a:p>
            <a:pPr marL="0" indent="0">
              <a:buNone/>
            </a:pPr>
            <a:endParaRPr lang="en-US" dirty="0" smtClean="0"/>
          </a:p>
          <a:p>
            <a:pPr marL="0" indent="0">
              <a:buNone/>
            </a:pPr>
            <a:endParaRPr lang="en-US" dirty="0"/>
          </a:p>
          <a:p>
            <a:pPr marL="0" indent="0">
              <a:buNone/>
            </a:pPr>
            <a:r>
              <a:rPr lang="en-US" dirty="0" smtClean="0"/>
              <a:t>2 </a:t>
            </a:r>
          </a:p>
          <a:p>
            <a:pPr marL="0" indent="0">
              <a:buNone/>
            </a:pPr>
            <a:endParaRPr lang="en-US" dirty="0"/>
          </a:p>
          <a:p>
            <a:pPr marL="0" indent="0">
              <a:buNone/>
            </a:pPr>
            <a:endParaRPr lang="en-US" dirty="0"/>
          </a:p>
        </p:txBody>
      </p:sp>
      <p:pic>
        <p:nvPicPr>
          <p:cNvPr id="4" name="Picture 3"/>
          <p:cNvPicPr/>
          <p:nvPr/>
        </p:nvPicPr>
        <p:blipFill>
          <a:blip r:embed="rId2"/>
          <a:stretch>
            <a:fillRect/>
          </a:stretch>
        </p:blipFill>
        <p:spPr>
          <a:xfrm>
            <a:off x="1582713" y="2881685"/>
            <a:ext cx="6328116" cy="2219092"/>
          </a:xfrm>
          <a:prstGeom prst="rect">
            <a:avLst/>
          </a:prstGeom>
        </p:spPr>
      </p:pic>
      <p:sp>
        <p:nvSpPr>
          <p:cNvPr id="5" name="Rectangle 4"/>
          <p:cNvSpPr/>
          <p:nvPr/>
        </p:nvSpPr>
        <p:spPr>
          <a:xfrm>
            <a:off x="694163" y="5053479"/>
            <a:ext cx="10803673" cy="1258421"/>
          </a:xfrm>
          <a:prstGeom prst="rect">
            <a:avLst/>
          </a:prstGeom>
        </p:spPr>
        <p:txBody>
          <a:bodyPr wrap="square">
            <a:spAutoFit/>
          </a:bodyPr>
          <a:lstStyle/>
          <a:p>
            <a:pPr>
              <a:lnSpc>
                <a:spcPct val="107000"/>
              </a:lnSpc>
            </a:pPr>
            <a:r>
              <a:rPr lang="en-US" dirty="0">
                <a:latin typeface="ArialMT"/>
                <a:ea typeface="Calibri" panose="020F0502020204030204" pitchFamily="34" charset="0"/>
                <a:cs typeface="ArialMT"/>
              </a:rPr>
              <a:t>State the name of each of these pieces of apparatus.</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BoldMT"/>
                <a:ea typeface="Calibri" panose="020F0502020204030204" pitchFamily="34" charset="0"/>
                <a:cs typeface="Arial-BoldMT"/>
              </a:rPr>
              <a:t>A </a:t>
            </a:r>
            <a:r>
              <a:rPr lang="en-US" dirty="0">
                <a:latin typeface="ArialMT"/>
                <a:ea typeface="Calibri" panose="020F0502020204030204" pitchFamily="34" charset="0"/>
                <a:cs typeface="ArialMT"/>
              </a:rPr>
              <a:t>.................................................................</a:t>
            </a:r>
            <a:r>
              <a:rPr lang="en-US" b="1" dirty="0">
                <a:latin typeface="Arial-BoldMT"/>
                <a:ea typeface="Calibri" panose="020F0502020204030204" pitchFamily="34" charset="0"/>
                <a:cs typeface="Arial-BoldMT"/>
              </a:rPr>
              <a:t>B </a:t>
            </a:r>
            <a:r>
              <a:rPr lang="en-US" dirty="0">
                <a:latin typeface="ArialMT"/>
                <a:ea typeface="Calibri" panose="020F0502020204030204" pitchFamily="34" charset="0"/>
                <a:cs typeface="ArialMT"/>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BoldMT"/>
                <a:ea typeface="Calibri" panose="020F0502020204030204" pitchFamily="34" charset="0"/>
                <a:cs typeface="Arial-BoldMT"/>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latin typeface="Arial-BoldMT"/>
                <a:ea typeface="Calibri" panose="020F0502020204030204" pitchFamily="34" charset="0"/>
                <a:cs typeface="Arial-BoldMT"/>
              </a:rPr>
              <a:t>C </a:t>
            </a:r>
            <a:r>
              <a:rPr lang="en-US" dirty="0">
                <a:latin typeface="ArialMT"/>
                <a:ea typeface="Calibri" panose="020F0502020204030204" pitchFamily="34" charset="0"/>
                <a:cs typeface="ArialMT"/>
              </a:rPr>
              <a:t>.................................................................</a:t>
            </a:r>
            <a:r>
              <a:rPr lang="en-US" b="1" dirty="0">
                <a:latin typeface="Arial-BoldMT"/>
                <a:ea typeface="Calibri" panose="020F0502020204030204" pitchFamily="34" charset="0"/>
                <a:cs typeface="Arial-BoldMT"/>
              </a:rPr>
              <a:t>D </a:t>
            </a:r>
            <a:r>
              <a:rPr lang="en-US" dirty="0">
                <a:latin typeface="ArialMT"/>
                <a:ea typeface="Calibri" panose="020F0502020204030204" pitchFamily="34" charset="0"/>
                <a:cs typeface="ArialMT"/>
              </a:rPr>
              <a:t>................................................................. </a:t>
            </a:r>
            <a:endParaRPr lang="en-US" sz="3200" dirty="0"/>
          </a:p>
        </p:txBody>
      </p:sp>
    </p:spTree>
    <p:extLst>
      <p:ext uri="{BB962C8B-B14F-4D97-AF65-F5344CB8AC3E}">
        <p14:creationId xmlns:p14="http://schemas.microsoft.com/office/powerpoint/2010/main" val="4198933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5551" y="613858"/>
            <a:ext cx="9857249" cy="5775038"/>
          </a:xfrm>
          <a:prstGeom prst="rect">
            <a:avLst/>
          </a:prstGeom>
        </p:spPr>
      </p:pic>
      <p:sp>
        <p:nvSpPr>
          <p:cNvPr id="2" name="Title 1"/>
          <p:cNvSpPr>
            <a:spLocks noGrp="1"/>
          </p:cNvSpPr>
          <p:nvPr>
            <p:ph type="title"/>
          </p:nvPr>
        </p:nvSpPr>
        <p:spPr>
          <a:xfrm>
            <a:off x="2967172" y="6388896"/>
            <a:ext cx="6379758" cy="613858"/>
          </a:xfrm>
        </p:spPr>
        <p:txBody>
          <a:bodyPr>
            <a:normAutofit fontScale="90000"/>
          </a:bodyPr>
          <a:lstStyle/>
          <a:p>
            <a:pPr algn="ctr"/>
            <a:r>
              <a:rPr lang="en-US" dirty="0" smtClean="0"/>
              <a:t>WHAT IS CHEMISTRY?</a:t>
            </a:r>
            <a:endParaRPr lang="en-US" dirty="0"/>
          </a:p>
        </p:txBody>
      </p:sp>
      <p:sp>
        <p:nvSpPr>
          <p:cNvPr id="5" name="Rectangle 4"/>
          <p:cNvSpPr/>
          <p:nvPr/>
        </p:nvSpPr>
        <p:spPr>
          <a:xfrm rot="5400000">
            <a:off x="9014659" y="3355788"/>
            <a:ext cx="4435830" cy="769441"/>
          </a:xfrm>
          <a:prstGeom prst="rect">
            <a:avLst/>
          </a:prstGeom>
        </p:spPr>
        <p:txBody>
          <a:bodyPr wrap="none">
            <a:spAutoFit/>
          </a:bodyPr>
          <a:lstStyle/>
          <a:p>
            <a:r>
              <a:rPr lang="en-US" sz="4400" dirty="0">
                <a:solidFill>
                  <a:prstClr val="black"/>
                </a:solidFill>
                <a:latin typeface="Calibri Light" panose="020F0302020204030204"/>
                <a:ea typeface="+mj-ea"/>
                <a:cs typeface="+mj-cs"/>
              </a:rPr>
              <a:t>CHEMISTRY IS FUN</a:t>
            </a:r>
            <a:endParaRPr lang="en-US" dirty="0"/>
          </a:p>
        </p:txBody>
      </p:sp>
      <p:sp>
        <p:nvSpPr>
          <p:cNvPr id="7" name="Rectangle 6"/>
          <p:cNvSpPr/>
          <p:nvPr/>
        </p:nvSpPr>
        <p:spPr>
          <a:xfrm rot="5400000">
            <a:off x="-1451819" y="2981717"/>
            <a:ext cx="4365298" cy="769441"/>
          </a:xfrm>
          <a:prstGeom prst="rect">
            <a:avLst/>
          </a:prstGeom>
        </p:spPr>
        <p:txBody>
          <a:bodyPr wrap="none">
            <a:spAutoFit/>
          </a:bodyPr>
          <a:lstStyle/>
          <a:p>
            <a:r>
              <a:rPr lang="en-US" sz="4400" dirty="0">
                <a:solidFill>
                  <a:prstClr val="black"/>
                </a:solidFill>
                <a:latin typeface="Calibri Light" panose="020F0302020204030204"/>
                <a:ea typeface="+mj-ea"/>
                <a:cs typeface="+mj-cs"/>
              </a:rPr>
              <a:t>CHEMISTRY IS </a:t>
            </a:r>
            <a:r>
              <a:rPr lang="en-US" sz="4400" dirty="0" smtClean="0">
                <a:solidFill>
                  <a:prstClr val="black"/>
                </a:solidFill>
                <a:latin typeface="Calibri Light" panose="020F0302020204030204"/>
                <a:ea typeface="+mj-ea"/>
                <a:cs typeface="+mj-cs"/>
              </a:rPr>
              <a:t>LIFE</a:t>
            </a:r>
            <a:endParaRPr lang="en-US" dirty="0"/>
          </a:p>
        </p:txBody>
      </p:sp>
      <p:sp>
        <p:nvSpPr>
          <p:cNvPr id="8" name="Rectangle 7"/>
          <p:cNvSpPr/>
          <p:nvPr/>
        </p:nvSpPr>
        <p:spPr>
          <a:xfrm>
            <a:off x="1747093" y="-155583"/>
            <a:ext cx="7599837" cy="769441"/>
          </a:xfrm>
          <a:prstGeom prst="rect">
            <a:avLst/>
          </a:prstGeom>
        </p:spPr>
        <p:txBody>
          <a:bodyPr wrap="none">
            <a:spAutoFit/>
          </a:bodyPr>
          <a:lstStyle/>
          <a:p>
            <a:r>
              <a:rPr lang="en-US" sz="4400" dirty="0" smtClean="0">
                <a:solidFill>
                  <a:prstClr val="black"/>
                </a:solidFill>
                <a:latin typeface="Calibri Light" panose="020F0302020204030204"/>
                <a:ea typeface="+mj-ea"/>
                <a:cs typeface="+mj-cs"/>
              </a:rPr>
              <a:t>WELCOME TO CHEMISTRY CLASS</a:t>
            </a:r>
            <a:endParaRPr lang="en-US" dirty="0"/>
          </a:p>
        </p:txBody>
      </p:sp>
    </p:spTree>
    <p:extLst>
      <p:ext uri="{BB962C8B-B14F-4D97-AF65-F5344CB8AC3E}">
        <p14:creationId xmlns:p14="http://schemas.microsoft.com/office/powerpoint/2010/main" val="39263731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196" y="3911532"/>
            <a:ext cx="3419258" cy="2805545"/>
          </a:xfrm>
          <a:prstGeom prst="rect">
            <a:avLst/>
          </a:prstGeom>
        </p:spPr>
      </p:pic>
      <p:sp>
        <p:nvSpPr>
          <p:cNvPr id="2" name="Title 1"/>
          <p:cNvSpPr>
            <a:spLocks noGrp="1"/>
          </p:cNvSpPr>
          <p:nvPr>
            <p:ph type="title"/>
          </p:nvPr>
        </p:nvSpPr>
        <p:spPr>
          <a:xfrm>
            <a:off x="2754352" y="116698"/>
            <a:ext cx="4661209" cy="423746"/>
          </a:xfrm>
        </p:spPr>
        <p:txBody>
          <a:bodyPr>
            <a:noAutofit/>
          </a:bodyPr>
          <a:lstStyle/>
          <a:p>
            <a:pPr algn="ctr"/>
            <a:r>
              <a:rPr lang="en-US" sz="3200" b="1" u="sng" dirty="0" smtClean="0">
                <a:solidFill>
                  <a:srgbClr val="002060"/>
                </a:solidFill>
              </a:rPr>
              <a:t>Properties of matter.</a:t>
            </a:r>
            <a:endParaRPr lang="en-US" sz="3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207818" y="1526518"/>
            <a:ext cx="7481455" cy="5331482"/>
          </a:xfrm>
        </p:spPr>
        <p:txBody>
          <a:bodyPr>
            <a:noAutofit/>
          </a:bodyPr>
          <a:lstStyle/>
          <a:p>
            <a:pPr marL="0" indent="0">
              <a:buNone/>
            </a:pPr>
            <a:r>
              <a:rPr lang="en-US" sz="3200" b="1" u="sng" dirty="0" smtClean="0"/>
              <a:t>Physical Properties</a:t>
            </a:r>
            <a:r>
              <a:rPr lang="en-US" sz="3200" dirty="0" smtClean="0"/>
              <a:t>:</a:t>
            </a:r>
          </a:p>
          <a:p>
            <a:pPr marL="0" indent="0">
              <a:buNone/>
            </a:pPr>
            <a:r>
              <a:rPr lang="en-US" sz="3200" dirty="0" smtClean="0"/>
              <a:t>These are properties that are associated with physical changes e.g.., change of state, density, color, melting and boiling points, malleability etc..</a:t>
            </a:r>
          </a:p>
          <a:p>
            <a:pPr marL="0" indent="0">
              <a:buNone/>
            </a:pPr>
            <a:r>
              <a:rPr lang="en-US" sz="3200" b="1" u="sng" dirty="0" smtClean="0"/>
              <a:t>Chemical Properties</a:t>
            </a:r>
            <a:r>
              <a:rPr lang="en-US" sz="3200" dirty="0" smtClean="0"/>
              <a:t>:</a:t>
            </a:r>
          </a:p>
          <a:p>
            <a:pPr marL="0" indent="0">
              <a:buNone/>
            </a:pPr>
            <a:r>
              <a:rPr lang="en-US" sz="3200" dirty="0" smtClean="0"/>
              <a:t> These are properties involved when a substance changes to new substance e.g.., burning of substances in air(combustion), rusting of </a:t>
            </a:r>
            <a:r>
              <a:rPr lang="en-US" sz="3200" dirty="0"/>
              <a:t>iron (</a:t>
            </a:r>
            <a:r>
              <a:rPr lang="en-US" sz="3200" dirty="0" smtClean="0"/>
              <a:t>oxidation), dissolution of metals in acids (displacement)</a:t>
            </a:r>
            <a:endParaRPr lang="en-US" sz="3200" i="1" dirty="0"/>
          </a:p>
        </p:txBody>
      </p:sp>
      <p:sp>
        <p:nvSpPr>
          <p:cNvPr id="4" name="Rectangle 3"/>
          <p:cNvSpPr/>
          <p:nvPr/>
        </p:nvSpPr>
        <p:spPr>
          <a:xfrm>
            <a:off x="207818" y="644159"/>
            <a:ext cx="10608868" cy="861774"/>
          </a:xfrm>
          <a:prstGeom prst="rect">
            <a:avLst/>
          </a:prstGeom>
        </p:spPr>
        <p:txBody>
          <a:bodyPr wrap="square">
            <a:spAutoFit/>
          </a:bodyPr>
          <a:lstStyle/>
          <a:p>
            <a:r>
              <a:rPr lang="en-US" sz="2500" dirty="0">
                <a:solidFill>
                  <a:prstClr val="black"/>
                </a:solidFill>
                <a:latin typeface="Verdana" panose="020B0604030504040204" pitchFamily="34" charset="0"/>
                <a:ea typeface="Verdana" panose="020B0604030504040204" pitchFamily="34" charset="0"/>
                <a:cs typeface="Verdana" panose="020B0604030504040204" pitchFamily="34" charset="0"/>
              </a:rPr>
              <a:t>Matter can be characterized by its attributes that distinguish it from other types of matter.</a:t>
            </a:r>
            <a:endParaRPr lang="en-US" sz="25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196" y="1180153"/>
            <a:ext cx="4056901" cy="2731379"/>
          </a:xfrm>
          <a:prstGeom prst="rect">
            <a:avLst/>
          </a:prstGeom>
        </p:spPr>
      </p:pic>
    </p:spTree>
    <p:extLst>
      <p:ext uri="{BB962C8B-B14F-4D97-AF65-F5344CB8AC3E}">
        <p14:creationId xmlns:p14="http://schemas.microsoft.com/office/powerpoint/2010/main" val="31047843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7375" y="342824"/>
            <a:ext cx="5542157" cy="225889"/>
          </a:xfrm>
        </p:spPr>
        <p:txBody>
          <a:bodyPr>
            <a:noAutofit/>
          </a:bodyPr>
          <a:lstStyle/>
          <a:p>
            <a:pPr algn="ctr"/>
            <a:r>
              <a:rPr lang="en-US" sz="2800" b="1" u="sng" dirty="0"/>
              <a:t>Types of </a:t>
            </a:r>
            <a:r>
              <a:rPr lang="en-US" sz="2800" b="1" u="sng" dirty="0" smtClean="0"/>
              <a:t>change</a:t>
            </a:r>
            <a:r>
              <a:rPr lang="en-US" sz="2800" b="1" u="sng" dirty="0"/>
              <a:t/>
            </a:r>
            <a:br>
              <a:rPr lang="en-US" sz="2800" b="1" u="sng" dirty="0"/>
            </a:br>
            <a:endParaRPr lang="en-US" sz="2800" dirty="0"/>
          </a:p>
        </p:txBody>
      </p:sp>
      <p:sp>
        <p:nvSpPr>
          <p:cNvPr id="3" name="Content Placeholder 2"/>
          <p:cNvSpPr>
            <a:spLocks noGrp="1"/>
          </p:cNvSpPr>
          <p:nvPr>
            <p:ph idx="1"/>
          </p:nvPr>
        </p:nvSpPr>
        <p:spPr>
          <a:xfrm>
            <a:off x="602166" y="669074"/>
            <a:ext cx="7378052" cy="6188926"/>
          </a:xfrm>
        </p:spPr>
        <p:txBody>
          <a:bodyPr/>
          <a:lstStyle/>
          <a:p>
            <a:pPr marL="0" indent="0" algn="ctr">
              <a:buNone/>
            </a:pPr>
            <a:r>
              <a:rPr lang="en-US" b="1" u="sng" dirty="0" smtClean="0">
                <a:solidFill>
                  <a:srgbClr val="7030A0"/>
                </a:solidFill>
              </a:rPr>
              <a:t>Physical </a:t>
            </a:r>
            <a:r>
              <a:rPr lang="en-US" b="1" u="sng" dirty="0">
                <a:solidFill>
                  <a:srgbClr val="7030A0"/>
                </a:solidFill>
              </a:rPr>
              <a:t>and Chemical changes</a:t>
            </a:r>
            <a:r>
              <a:rPr lang="en-US" dirty="0">
                <a:solidFill>
                  <a:srgbClr val="7030A0"/>
                </a:solidFill>
              </a:rPr>
              <a:t>:</a:t>
            </a:r>
          </a:p>
          <a:p>
            <a:pPr marL="0" indent="0">
              <a:buNone/>
            </a:pPr>
            <a:r>
              <a:rPr lang="en-US" b="1" u="sng" dirty="0">
                <a:solidFill>
                  <a:schemeClr val="accent2">
                    <a:lumMod val="50000"/>
                  </a:schemeClr>
                </a:solidFill>
              </a:rPr>
              <a:t>Physical Change</a:t>
            </a:r>
            <a:r>
              <a:rPr lang="en-US" dirty="0"/>
              <a:t>: </a:t>
            </a:r>
            <a:r>
              <a:rPr lang="en-US" i="1" dirty="0"/>
              <a:t>This is the type of change in which no new substance is </a:t>
            </a:r>
            <a:r>
              <a:rPr lang="en-US" dirty="0"/>
              <a:t> </a:t>
            </a:r>
            <a:r>
              <a:rPr lang="en-US" i="1" dirty="0"/>
              <a:t>formed and which is easily reversed</a:t>
            </a:r>
            <a:r>
              <a:rPr lang="en-US" dirty="0"/>
              <a:t>. Examples are:</a:t>
            </a:r>
          </a:p>
          <a:p>
            <a:pPr marL="571500" indent="-571500">
              <a:buFont typeface="+mj-lt"/>
              <a:buAutoNum type="romanUcPeriod"/>
            </a:pPr>
            <a:r>
              <a:rPr lang="en-US" dirty="0"/>
              <a:t>- </a:t>
            </a:r>
            <a:r>
              <a:rPr lang="en-US" b="1" dirty="0"/>
              <a:t>change of states </a:t>
            </a:r>
            <a:r>
              <a:rPr lang="en-US" b="1" dirty="0" smtClean="0"/>
              <a:t>e.g.</a:t>
            </a:r>
            <a:r>
              <a:rPr lang="en-US" dirty="0" smtClean="0"/>
              <a:t>., </a:t>
            </a:r>
            <a:r>
              <a:rPr lang="en-US" dirty="0"/>
              <a:t>melting, freezing, </a:t>
            </a:r>
            <a:r>
              <a:rPr lang="en-US" dirty="0" smtClean="0"/>
              <a:t>evaporation, </a:t>
            </a:r>
            <a:r>
              <a:rPr lang="en-US" dirty="0"/>
              <a:t>the heating of a metal wire by electricity, etc</a:t>
            </a:r>
            <a:r>
              <a:rPr lang="en-US" dirty="0" smtClean="0"/>
              <a:t>.</a:t>
            </a:r>
          </a:p>
          <a:p>
            <a:pPr marL="571500" indent="-571500">
              <a:buFont typeface="+mj-lt"/>
              <a:buAutoNum type="romanUcPeriod"/>
            </a:pPr>
            <a:r>
              <a:rPr lang="en-US" b="1" dirty="0" smtClean="0"/>
              <a:t>Separation of mixtures </a:t>
            </a:r>
            <a:r>
              <a:rPr lang="en-US" dirty="0" smtClean="0"/>
              <a:t>by physical methods e.g. sieving, chromatography, distillation etc..</a:t>
            </a:r>
          </a:p>
          <a:p>
            <a:pPr marL="571500" indent="-571500">
              <a:buFont typeface="+mj-lt"/>
              <a:buAutoNum type="romanUcPeriod"/>
            </a:pPr>
            <a:r>
              <a:rPr lang="en-US" dirty="0" smtClean="0"/>
              <a:t>Magnetization and demagnetization of Iron fillings</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8159931" y="3949380"/>
            <a:ext cx="3533305" cy="2649978"/>
          </a:xfrm>
          <a:prstGeom prst="rect">
            <a:avLst/>
          </a:prstGeom>
        </p:spPr>
      </p:pic>
    </p:spTree>
    <p:extLst>
      <p:ext uri="{BB962C8B-B14F-4D97-AF65-F5344CB8AC3E}">
        <p14:creationId xmlns:p14="http://schemas.microsoft.com/office/powerpoint/2010/main" val="11855630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imagec21"/>
          <p:cNvPicPr>
            <a:picLocks noChangeAspect="1" noChangeArrowheads="1"/>
          </p:cNvPicPr>
          <p:nvPr/>
        </p:nvPicPr>
        <p:blipFill>
          <a:blip r:embed="rId3">
            <a:extLst>
              <a:ext uri="{28A0092B-C50C-407E-A947-70E740481C1C}">
                <a14:useLocalDpi xmlns:a14="http://schemas.microsoft.com/office/drawing/2010/main" val="0"/>
              </a:ext>
            </a:extLst>
          </a:blip>
          <a:srcRect l="9766"/>
          <a:stretch>
            <a:fillRect/>
          </a:stretch>
        </p:blipFill>
        <p:spPr bwMode="auto">
          <a:xfrm>
            <a:off x="4419601" y="3257550"/>
            <a:ext cx="2816225" cy="3600450"/>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sp>
        <p:nvSpPr>
          <p:cNvPr id="63491" name="Rectangle 2"/>
          <p:cNvSpPr>
            <a:spLocks noChangeArrowheads="1"/>
          </p:cNvSpPr>
          <p:nvPr/>
        </p:nvSpPr>
        <p:spPr bwMode="auto">
          <a:xfrm>
            <a:off x="1524000" y="76201"/>
            <a:ext cx="8839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4000" b="1">
                <a:solidFill>
                  <a:srgbClr val="000000"/>
                </a:solidFill>
              </a:rPr>
              <a:t>Which picture shows only a physical change in the wood? </a:t>
            </a:r>
          </a:p>
        </p:txBody>
      </p:sp>
      <p:pic>
        <p:nvPicPr>
          <p:cNvPr id="63492" name="Picture 3" descr="imagec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3138488"/>
            <a:ext cx="2817813" cy="3719512"/>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63493" name="Picture 5" descr="imagec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1539876"/>
            <a:ext cx="3352800" cy="2473325"/>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63494" name="Picture 6" descr="imagec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4384676"/>
            <a:ext cx="3352800" cy="2473325"/>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5362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2514" name="Picture 2" desc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43000"/>
            <a:ext cx="10363200" cy="720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5" name="Picture 3" descr="ChemRx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533400"/>
            <a:ext cx="8077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2772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192515"/>
                                        </p:tgtEl>
                                        <p:attrNameLst>
                                          <p:attrName>style.visibility</p:attrName>
                                        </p:attrNameLst>
                                      </p:cBhvr>
                                      <p:to>
                                        <p:strVal val="visible"/>
                                      </p:to>
                                    </p:set>
                                    <p:anim calcmode="lin" valueType="num">
                                      <p:cBhvr>
                                        <p:cTn id="7" dur="500" fill="hold"/>
                                        <p:tgtEl>
                                          <p:spTgt spid="192515"/>
                                        </p:tgtEl>
                                        <p:attrNameLst>
                                          <p:attrName>ppt_w</p:attrName>
                                        </p:attrNameLst>
                                      </p:cBhvr>
                                      <p:tavLst>
                                        <p:tav tm="0">
                                          <p:val>
                                            <p:fltVal val="0"/>
                                          </p:val>
                                        </p:tav>
                                        <p:tav tm="100000">
                                          <p:val>
                                            <p:strVal val="#ppt_w"/>
                                          </p:val>
                                        </p:tav>
                                      </p:tavLst>
                                    </p:anim>
                                    <p:anim calcmode="lin" valueType="num">
                                      <p:cBhvr>
                                        <p:cTn id="8" dur="500" fill="hold"/>
                                        <p:tgtEl>
                                          <p:spTgt spid="192515"/>
                                        </p:tgtEl>
                                        <p:attrNameLst>
                                          <p:attrName>ppt_h</p:attrName>
                                        </p:attrNameLst>
                                      </p:cBhvr>
                                      <p:tavLst>
                                        <p:tav tm="0">
                                          <p:val>
                                            <p:fltVal val="0"/>
                                          </p:val>
                                        </p:tav>
                                        <p:tav tm="100000">
                                          <p:val>
                                            <p:strVal val="#ppt_h"/>
                                          </p:val>
                                        </p:tav>
                                      </p:tavLst>
                                    </p:anim>
                                    <p:animEffect transition="in" filter="fade">
                                      <p:cBhvr>
                                        <p:cTn id="9" dur="500"/>
                                        <p:tgtEl>
                                          <p:spTgt spid="192515"/>
                                        </p:tgtEl>
                                      </p:cBhvr>
                                    </p:animEffect>
                                  </p:childTnLst>
                                </p:cTn>
                              </p:par>
                            </p:childTnLst>
                          </p:cTn>
                        </p:par>
                        <p:par>
                          <p:cTn id="10" fill="hold" nodeType="afterGroup">
                            <p:stCondLst>
                              <p:cond delay="500"/>
                            </p:stCondLst>
                            <p:childTnLst>
                              <p:par>
                                <p:cTn id="11" presetID="6" presetClass="emph" presetSubtype="0" fill="hold" nodeType="afterEffect">
                                  <p:stCondLst>
                                    <p:cond delay="0"/>
                                  </p:stCondLst>
                                  <p:childTnLst>
                                    <p:animScale>
                                      <p:cBhvr>
                                        <p:cTn id="12" dur="2000" fill="hold"/>
                                        <p:tgtEl>
                                          <p:spTgt spid="192515"/>
                                        </p:tgtEl>
                                      </p:cBhvr>
                                      <p:by x="50000" y="50000"/>
                                    </p:animScale>
                                  </p:childTnLst>
                                </p:cTn>
                              </p:par>
                            </p:childTnLst>
                          </p:cTn>
                        </p:par>
                        <p:par>
                          <p:cTn id="13" fill="hold" nodeType="afterGroup">
                            <p:stCondLst>
                              <p:cond delay="2500"/>
                            </p:stCondLst>
                            <p:childTnLst>
                              <p:par>
                                <p:cTn id="14" presetID="42" presetClass="path" presetSubtype="0" accel="50000" decel="50000" fill="hold" nodeType="afterEffect">
                                  <p:stCondLst>
                                    <p:cond delay="0"/>
                                  </p:stCondLst>
                                  <p:childTnLst>
                                    <p:animMotion origin="layout" path="M 0 -6.35838E-7 L 0.2 0.27746 " pathEditMode="relative" rAng="0" ptsTypes="AA">
                                      <p:cBhvr>
                                        <p:cTn id="15" dur="2000" fill="hold"/>
                                        <p:tgtEl>
                                          <p:spTgt spid="192515"/>
                                        </p:tgtEl>
                                        <p:attrNameLst>
                                          <p:attrName>ppt_x</p:attrName>
                                          <p:attrName>ppt_y</p:attrName>
                                        </p:attrNameLst>
                                      </p:cBhvr>
                                      <p:rCtr x="10000" y="13873"/>
                                    </p:animMotion>
                                  </p:childTnLst>
                                </p:cTn>
                              </p:par>
                              <p:par>
                                <p:cTn id="16" presetID="10" presetClass="entr" presetSubtype="0" fill="hold" nodeType="withEffect">
                                  <p:stCondLst>
                                    <p:cond delay="0"/>
                                  </p:stCondLst>
                                  <p:childTnLst>
                                    <p:set>
                                      <p:cBhvr>
                                        <p:cTn id="17" dur="1" fill="hold">
                                          <p:stCondLst>
                                            <p:cond delay="0"/>
                                          </p:stCondLst>
                                        </p:cTn>
                                        <p:tgtEl>
                                          <p:spTgt spid="192514"/>
                                        </p:tgtEl>
                                        <p:attrNameLst>
                                          <p:attrName>style.visibility</p:attrName>
                                        </p:attrNameLst>
                                      </p:cBhvr>
                                      <p:to>
                                        <p:strVal val="visible"/>
                                      </p:to>
                                    </p:set>
                                    <p:animEffect transition="in" filter="fade">
                                      <p:cBhvr>
                                        <p:cTn id="18" dur="3000"/>
                                        <p:tgtEl>
                                          <p:spTgt spid="192514"/>
                                        </p:tgtEl>
                                      </p:cBhvr>
                                    </p:animEffect>
                                  </p:childTnLst>
                                </p:cTn>
                              </p:par>
                              <p:par>
                                <p:cTn id="19" presetID="58" presetClass="path" presetSubtype="0" decel="50000" fill="hold" nodeType="withEffect">
                                  <p:stCondLst>
                                    <p:cond delay="0"/>
                                  </p:stCondLst>
                                  <p:childTnLst>
                                    <p:animMotion origin="layout" path="M -0.0658 0.03866 L -0.01632 0.03033 C -0.00486 0.02755 0.00469 0.03125 0.0099 0.04028 C 0.01598 0.05023 0.0165 0.06297 0.01198 0.07732 L -0.00468 0.14005 " pathEditMode="relative" rAng="-2319588" ptsTypes="FffFF">
                                      <p:cBhvr>
                                        <p:cTn id="20" dur="8000" fill="hold"/>
                                        <p:tgtEl>
                                          <p:spTgt spid="192514"/>
                                        </p:tgtEl>
                                        <p:attrNameLst>
                                          <p:attrName>ppt_x</p:attrName>
                                          <p:attrName>ppt_y</p:attrName>
                                        </p:attrNameLst>
                                      </p:cBhvr>
                                      <p:rCtr x="533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219" y="579882"/>
            <a:ext cx="10135674" cy="6156978"/>
          </a:xfrm>
        </p:spPr>
      </p:pic>
    </p:spTree>
    <p:extLst>
      <p:ext uri="{BB962C8B-B14F-4D97-AF65-F5344CB8AC3E}">
        <p14:creationId xmlns:p14="http://schemas.microsoft.com/office/powerpoint/2010/main" val="4692430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963" y="240201"/>
            <a:ext cx="10524893" cy="3471204"/>
          </a:xfrm>
        </p:spPr>
        <p:txBody>
          <a:bodyPr>
            <a:normAutofit/>
          </a:bodyPr>
          <a:lstStyle/>
          <a:p>
            <a:pPr marL="0" indent="0">
              <a:buNone/>
            </a:pPr>
            <a:r>
              <a:rPr lang="en-US" sz="2400" b="1" u="sng" dirty="0" smtClean="0">
                <a:solidFill>
                  <a:schemeClr val="accent5">
                    <a:lumMod val="50000"/>
                  </a:schemeClr>
                </a:solidFill>
              </a:rPr>
              <a:t>Chemical Change</a:t>
            </a:r>
            <a:r>
              <a:rPr lang="en-US" sz="2400" dirty="0" smtClean="0"/>
              <a:t>: </a:t>
            </a:r>
            <a:r>
              <a:rPr lang="en-US" sz="2400" i="1" dirty="0" smtClean="0"/>
              <a:t>This is the type of change in which new substance(s) is formed and which is not easily reversed</a:t>
            </a:r>
            <a:r>
              <a:rPr lang="en-US" sz="2400" dirty="0" smtClean="0"/>
              <a:t>.</a:t>
            </a:r>
          </a:p>
          <a:p>
            <a:pPr marL="0" indent="0">
              <a:buNone/>
            </a:pPr>
            <a:r>
              <a:rPr lang="en-US" sz="2400" dirty="0" smtClean="0"/>
              <a:t>Examples are:</a:t>
            </a:r>
          </a:p>
          <a:p>
            <a:pPr marL="571500" indent="-571500">
              <a:buFont typeface="+mj-lt"/>
              <a:buAutoNum type="romanUcPeriod"/>
            </a:pPr>
            <a:r>
              <a:rPr lang="en-US" sz="2400" dirty="0" smtClean="0"/>
              <a:t>- burning of any substance in air;</a:t>
            </a:r>
          </a:p>
          <a:p>
            <a:pPr marL="571500" indent="-571500">
              <a:buFont typeface="+mj-lt"/>
              <a:buAutoNum type="romanUcPeriod"/>
            </a:pPr>
            <a:r>
              <a:rPr lang="en-US" sz="2400" dirty="0" smtClean="0"/>
              <a:t>- the rusting of iron;		III. Slaking of lime</a:t>
            </a:r>
          </a:p>
          <a:p>
            <a:pPr marL="0" indent="0">
              <a:buNone/>
            </a:pPr>
            <a:r>
              <a:rPr lang="en-US" sz="2400" dirty="0" smtClean="0"/>
              <a:t>IV. Reaction of active metals with </a:t>
            </a:r>
            <a:r>
              <a:rPr lang="en-US" sz="2400" dirty="0"/>
              <a:t>water  </a:t>
            </a:r>
            <a:endParaRPr lang="en-US" sz="2400" dirty="0" smtClean="0"/>
          </a:p>
          <a:p>
            <a:pPr marL="0" indent="0">
              <a:buNone/>
            </a:pPr>
            <a:r>
              <a:rPr lang="en-US" sz="2400" dirty="0" smtClean="0"/>
              <a:t>V. </a:t>
            </a:r>
            <a:r>
              <a:rPr lang="en-US" sz="2400" dirty="0"/>
              <a:t>explosion of natural gas with air</a:t>
            </a:r>
            <a:r>
              <a:rPr lang="en-US" sz="2400" dirty="0" smtClean="0"/>
              <a:t>.</a:t>
            </a:r>
            <a:endParaRPr lang="en-US" sz="2400" dirty="0"/>
          </a:p>
        </p:txBody>
      </p:sp>
      <p:sp>
        <p:nvSpPr>
          <p:cNvPr id="4" name="Rectangle 3"/>
          <p:cNvSpPr/>
          <p:nvPr/>
        </p:nvSpPr>
        <p:spPr>
          <a:xfrm>
            <a:off x="297720" y="3171194"/>
            <a:ext cx="8460059" cy="480131"/>
          </a:xfrm>
          <a:prstGeom prst="rect">
            <a:avLst/>
          </a:prstGeom>
        </p:spPr>
        <p:txBody>
          <a:bodyPr wrap="square">
            <a:spAutoFit/>
          </a:bodyPr>
          <a:lstStyle/>
          <a:p>
            <a:pPr lvl="0">
              <a:lnSpc>
                <a:spcPct val="90000"/>
              </a:lnSpc>
              <a:spcBef>
                <a:spcPts val="1000"/>
              </a:spcBef>
            </a:pPr>
            <a:r>
              <a:rPr lang="en-US" sz="2800" b="1" u="sng" dirty="0">
                <a:solidFill>
                  <a:srgbClr val="FF0000"/>
                </a:solidFill>
              </a:rPr>
              <a:t>Differences between Physical and Chemical </a:t>
            </a:r>
            <a:r>
              <a:rPr lang="en-US" sz="2800" b="1" u="sng" dirty="0" smtClean="0">
                <a:solidFill>
                  <a:srgbClr val="FF0000"/>
                </a:solidFill>
              </a:rPr>
              <a:t>changes</a:t>
            </a:r>
            <a:endParaRPr lang="en-US" sz="2800" dirty="0">
              <a:solidFill>
                <a:prstClr val="black"/>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909148570"/>
              </p:ext>
            </p:extLst>
          </p:nvPr>
        </p:nvGraphicFramePr>
        <p:xfrm>
          <a:off x="564905" y="3702696"/>
          <a:ext cx="8621132" cy="3078480"/>
        </p:xfrm>
        <a:graphic>
          <a:graphicData uri="http://schemas.openxmlformats.org/drawingml/2006/table">
            <a:tbl>
              <a:tblPr firstRow="1" bandRow="1">
                <a:tableStyleId>{5A111915-BE36-4E01-A7E5-04B1672EAD32}</a:tableStyleId>
              </a:tblPr>
              <a:tblGrid>
                <a:gridCol w="4310566"/>
                <a:gridCol w="4310566"/>
              </a:tblGrid>
              <a:tr h="487072">
                <a:tc>
                  <a:txBody>
                    <a:bodyPr/>
                    <a:lstStyle/>
                    <a:p>
                      <a:r>
                        <a:rPr lang="en-US" sz="2800" b="1" dirty="0" smtClean="0">
                          <a:effectLst>
                            <a:outerShdw blurRad="38100" dist="38100" dir="2700000" algn="tl">
                              <a:srgbClr val="000000">
                                <a:alpha val="43137"/>
                              </a:srgbClr>
                            </a:outerShdw>
                          </a:effectLst>
                        </a:rPr>
                        <a:t>Physical change</a:t>
                      </a:r>
                      <a:endParaRPr lang="en-US" sz="2800" b="1" dirty="0">
                        <a:effectLst>
                          <a:outerShdw blurRad="38100" dist="38100" dir="2700000" algn="tl">
                            <a:srgbClr val="000000">
                              <a:alpha val="43137"/>
                            </a:srgbClr>
                          </a:outerShdw>
                        </a:effectLst>
                      </a:endParaRPr>
                    </a:p>
                  </a:txBody>
                  <a:tcPr/>
                </a:tc>
                <a:tc>
                  <a:txBody>
                    <a:bodyPr/>
                    <a:lstStyle/>
                    <a:p>
                      <a:r>
                        <a:rPr lang="en-US" sz="2800" b="1" dirty="0" smtClean="0">
                          <a:effectLst>
                            <a:outerShdw blurRad="38100" dist="38100" dir="2700000" algn="tl">
                              <a:srgbClr val="000000">
                                <a:alpha val="43137"/>
                              </a:srgbClr>
                            </a:outerShdw>
                          </a:effectLst>
                        </a:rPr>
                        <a:t>Chemical Change</a:t>
                      </a:r>
                      <a:endParaRPr lang="en-US" sz="2800" b="1" dirty="0">
                        <a:effectLst>
                          <a:outerShdw blurRad="38100" dist="38100" dir="2700000" algn="tl">
                            <a:srgbClr val="000000">
                              <a:alpha val="43137"/>
                            </a:srgbClr>
                          </a:outerShdw>
                        </a:effectLst>
                      </a:endParaRPr>
                    </a:p>
                  </a:txBody>
                  <a:tcPr/>
                </a:tc>
              </a:tr>
              <a:tr h="422129">
                <a:tc>
                  <a:txBody>
                    <a:bodyPr/>
                    <a:lstStyle/>
                    <a:p>
                      <a:r>
                        <a:rPr lang="en-US" sz="2400" b="1" dirty="0" smtClean="0">
                          <a:effectLst>
                            <a:outerShdw blurRad="38100" dist="38100" dir="2700000" algn="tl">
                              <a:srgbClr val="000000">
                                <a:alpha val="43137"/>
                              </a:srgbClr>
                            </a:outerShdw>
                          </a:effectLst>
                        </a:rPr>
                        <a:t>It is easily reversed</a:t>
                      </a:r>
                      <a:endParaRPr lang="en-US" sz="2400" b="1" dirty="0">
                        <a:effectLst>
                          <a:outerShdw blurRad="38100" dist="38100" dir="2700000" algn="tl">
                            <a:srgbClr val="000000">
                              <a:alpha val="43137"/>
                            </a:srgbClr>
                          </a:outerShdw>
                        </a:effectLst>
                      </a:endParaRPr>
                    </a:p>
                  </a:txBody>
                  <a:tcPr/>
                </a:tc>
                <a:tc>
                  <a:txBody>
                    <a:bodyPr/>
                    <a:lstStyle/>
                    <a:p>
                      <a:r>
                        <a:rPr lang="en-US" sz="2400" b="1" dirty="0" smtClean="0">
                          <a:effectLst>
                            <a:outerShdw blurRad="38100" dist="38100" dir="2700000" algn="tl">
                              <a:srgbClr val="000000">
                                <a:alpha val="43137"/>
                              </a:srgbClr>
                            </a:outerShdw>
                          </a:effectLst>
                        </a:rPr>
                        <a:t>It is not easily reversed</a:t>
                      </a:r>
                      <a:endParaRPr lang="en-US" sz="2400" b="1" dirty="0">
                        <a:effectLst>
                          <a:outerShdw blurRad="38100" dist="38100" dir="2700000" algn="tl">
                            <a:srgbClr val="000000">
                              <a:alpha val="43137"/>
                            </a:srgbClr>
                          </a:outerShdw>
                        </a:effectLst>
                      </a:endParaRPr>
                    </a:p>
                  </a:txBody>
                  <a:tcPr/>
                </a:tc>
              </a:tr>
              <a:tr h="422129">
                <a:tc>
                  <a:txBody>
                    <a:bodyPr/>
                    <a:lstStyle/>
                    <a:p>
                      <a:r>
                        <a:rPr lang="en-US" sz="2400" b="1" dirty="0" smtClean="0">
                          <a:effectLst>
                            <a:outerShdw blurRad="38100" dist="38100" dir="2700000" algn="tl">
                              <a:srgbClr val="000000">
                                <a:alpha val="43137"/>
                              </a:srgbClr>
                            </a:outerShdw>
                          </a:effectLst>
                        </a:rPr>
                        <a:t>No new substances are formed</a:t>
                      </a:r>
                      <a:endParaRPr lang="en-US" sz="2400" b="1" dirty="0">
                        <a:effectLst>
                          <a:outerShdw blurRad="38100" dist="38100" dir="2700000" algn="tl">
                            <a:srgbClr val="000000">
                              <a:alpha val="43137"/>
                            </a:srgbClr>
                          </a:outerShdw>
                        </a:effectLst>
                      </a:endParaRPr>
                    </a:p>
                  </a:txBody>
                  <a:tcPr/>
                </a:tc>
                <a:tc>
                  <a:txBody>
                    <a:bodyPr/>
                    <a:lstStyle/>
                    <a:p>
                      <a:r>
                        <a:rPr lang="en-US" sz="2400" b="1" dirty="0" smtClean="0">
                          <a:effectLst>
                            <a:outerShdw blurRad="38100" dist="38100" dir="2700000" algn="tl">
                              <a:srgbClr val="000000">
                                <a:alpha val="43137"/>
                              </a:srgbClr>
                            </a:outerShdw>
                          </a:effectLst>
                        </a:rPr>
                        <a:t>New substances are formed</a:t>
                      </a:r>
                      <a:endParaRPr lang="en-US" sz="2400" b="1" dirty="0">
                        <a:effectLst>
                          <a:outerShdw blurRad="38100" dist="38100" dir="2700000" algn="tl">
                            <a:srgbClr val="000000">
                              <a:alpha val="43137"/>
                            </a:srgbClr>
                          </a:outerShdw>
                        </a:effectLst>
                      </a:endParaRPr>
                    </a:p>
                  </a:txBody>
                  <a:tcPr/>
                </a:tc>
              </a:tr>
              <a:tr h="746844">
                <a:tc>
                  <a:txBody>
                    <a:bodyPr/>
                    <a:lstStyle/>
                    <a:p>
                      <a:r>
                        <a:rPr lang="en-US" sz="2400" b="1" dirty="0" smtClean="0">
                          <a:effectLst>
                            <a:outerShdw blurRad="38100" dist="38100" dir="2700000" algn="tl">
                              <a:srgbClr val="000000">
                                <a:alpha val="43137"/>
                              </a:srgbClr>
                            </a:outerShdw>
                          </a:effectLst>
                        </a:rPr>
                        <a:t>There is no change in</a:t>
                      </a:r>
                      <a:r>
                        <a:rPr lang="en-US" sz="2400" b="1" baseline="0" dirty="0" smtClean="0">
                          <a:effectLst>
                            <a:outerShdw blurRad="38100" dist="38100" dir="2700000" algn="tl">
                              <a:srgbClr val="000000">
                                <a:alpha val="43137"/>
                              </a:srgbClr>
                            </a:outerShdw>
                          </a:effectLst>
                        </a:rPr>
                        <a:t> mass of substances formed</a:t>
                      </a:r>
                      <a:endParaRPr lang="en-US" sz="2400" b="1" dirty="0">
                        <a:effectLst>
                          <a:outerShdw blurRad="38100" dist="38100" dir="2700000" algn="tl">
                            <a:srgbClr val="000000">
                              <a:alpha val="43137"/>
                            </a:srgbClr>
                          </a:outerShdw>
                        </a:effectLst>
                      </a:endParaRPr>
                    </a:p>
                  </a:txBody>
                  <a:tcPr/>
                </a:tc>
                <a:tc>
                  <a:txBody>
                    <a:bodyPr/>
                    <a:lstStyle/>
                    <a:p>
                      <a:r>
                        <a:rPr lang="en-US" sz="2400" b="1" dirty="0" smtClean="0">
                          <a:effectLst>
                            <a:outerShdw blurRad="38100" dist="38100" dir="2700000" algn="tl">
                              <a:srgbClr val="000000">
                                <a:alpha val="43137"/>
                              </a:srgbClr>
                            </a:outerShdw>
                          </a:effectLst>
                        </a:rPr>
                        <a:t>There is change in mass of substances involved</a:t>
                      </a:r>
                      <a:endParaRPr lang="en-US" sz="2400" b="1" dirty="0">
                        <a:effectLst>
                          <a:outerShdw blurRad="38100" dist="38100" dir="2700000" algn="tl">
                            <a:srgbClr val="000000">
                              <a:alpha val="43137"/>
                            </a:srgbClr>
                          </a:outerShdw>
                        </a:effectLst>
                      </a:endParaRPr>
                    </a:p>
                  </a:txBody>
                  <a:tcPr/>
                </a:tc>
              </a:tr>
              <a:tr h="746844">
                <a:tc>
                  <a:txBody>
                    <a:bodyPr/>
                    <a:lstStyle/>
                    <a:p>
                      <a:r>
                        <a:rPr lang="en-US" sz="2400" b="1" dirty="0" smtClean="0">
                          <a:effectLst>
                            <a:outerShdw blurRad="38100" dist="38100" dir="2700000" algn="tl">
                              <a:srgbClr val="000000">
                                <a:alpha val="43137"/>
                              </a:srgbClr>
                            </a:outerShdw>
                          </a:effectLst>
                        </a:rPr>
                        <a:t>It does not involve great heat changes</a:t>
                      </a:r>
                      <a:endParaRPr lang="en-US" sz="2400" b="1" dirty="0">
                        <a:effectLst>
                          <a:outerShdw blurRad="38100" dist="38100" dir="2700000" algn="tl">
                            <a:srgbClr val="000000">
                              <a:alpha val="43137"/>
                            </a:srgbClr>
                          </a:outerShdw>
                        </a:effectLst>
                      </a:endParaRPr>
                    </a:p>
                  </a:txBody>
                  <a:tcPr/>
                </a:tc>
                <a:tc>
                  <a:txBody>
                    <a:bodyPr/>
                    <a:lstStyle/>
                    <a:p>
                      <a:r>
                        <a:rPr lang="en-US" sz="2400" b="1" dirty="0" smtClean="0">
                          <a:effectLst>
                            <a:outerShdw blurRad="38100" dist="38100" dir="2700000" algn="tl">
                              <a:srgbClr val="000000">
                                <a:alpha val="43137"/>
                              </a:srgbClr>
                            </a:outerShdw>
                          </a:effectLst>
                        </a:rPr>
                        <a:t>It</a:t>
                      </a:r>
                      <a:r>
                        <a:rPr lang="en-US" sz="2400" b="1" baseline="0" dirty="0" smtClean="0">
                          <a:effectLst>
                            <a:outerShdw blurRad="38100" dist="38100" dir="2700000" algn="tl">
                              <a:srgbClr val="000000">
                                <a:alpha val="43137"/>
                              </a:srgbClr>
                            </a:outerShdw>
                          </a:effectLst>
                        </a:rPr>
                        <a:t> i</a:t>
                      </a:r>
                      <a:r>
                        <a:rPr lang="en-US" sz="2400" b="1" dirty="0" smtClean="0">
                          <a:effectLst>
                            <a:outerShdw blurRad="38100" dist="38100" dir="2700000" algn="tl">
                              <a:srgbClr val="000000">
                                <a:alpha val="43137"/>
                              </a:srgbClr>
                            </a:outerShdw>
                          </a:effectLst>
                        </a:rPr>
                        <a:t>nvolve great heat changes</a:t>
                      </a:r>
                      <a:endParaRPr lang="en-US" sz="2400" b="1" dirty="0">
                        <a:effectLst>
                          <a:outerShdw blurRad="38100" dist="38100" dir="2700000" algn="tl">
                            <a:srgbClr val="000000">
                              <a:alpha val="43137"/>
                            </a:srgbClr>
                          </a:outerShdw>
                        </a:effectLst>
                      </a:endParaRPr>
                    </a:p>
                  </a:txBody>
                  <a:tcPr/>
                </a:tc>
              </a:tr>
            </a:tbl>
          </a:graphicData>
        </a:graphic>
      </p:graphicFrame>
      <p:pic>
        <p:nvPicPr>
          <p:cNvPr id="2" name="Picture 1"/>
          <p:cNvPicPr>
            <a:picLocks noChangeAspect="1"/>
          </p:cNvPicPr>
          <p:nvPr/>
        </p:nvPicPr>
        <p:blipFill>
          <a:blip r:embed="rId2"/>
          <a:stretch>
            <a:fillRect/>
          </a:stretch>
        </p:blipFill>
        <p:spPr>
          <a:xfrm>
            <a:off x="8131712" y="612131"/>
            <a:ext cx="4060288" cy="2731245"/>
          </a:xfrm>
          <a:prstGeom prst="rect">
            <a:avLst/>
          </a:prstGeom>
        </p:spPr>
      </p:pic>
    </p:spTree>
    <p:extLst>
      <p:ext uri="{BB962C8B-B14F-4D97-AF65-F5344CB8AC3E}">
        <p14:creationId xmlns:p14="http://schemas.microsoft.com/office/powerpoint/2010/main" val="22061767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MMj0284046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687514"/>
            <a:ext cx="2743200"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3" name="Freeform 3"/>
          <p:cNvSpPr>
            <a:spLocks/>
          </p:cNvSpPr>
          <p:nvPr/>
        </p:nvSpPr>
        <p:spPr bwMode="auto">
          <a:xfrm>
            <a:off x="7950200" y="5130800"/>
            <a:ext cx="2133600" cy="1447800"/>
          </a:xfrm>
          <a:custGeom>
            <a:avLst/>
            <a:gdLst>
              <a:gd name="T0" fmla="*/ 296 w 1312"/>
              <a:gd name="T1" fmla="*/ 56 h 808"/>
              <a:gd name="T2" fmla="*/ 680 w 1312"/>
              <a:gd name="T3" fmla="*/ 8 h 808"/>
              <a:gd name="T4" fmla="*/ 1160 w 1312"/>
              <a:gd name="T5" fmla="*/ 104 h 808"/>
              <a:gd name="T6" fmla="*/ 1304 w 1312"/>
              <a:gd name="T7" fmla="*/ 392 h 808"/>
              <a:gd name="T8" fmla="*/ 1208 w 1312"/>
              <a:gd name="T9" fmla="*/ 584 h 808"/>
              <a:gd name="T10" fmla="*/ 968 w 1312"/>
              <a:gd name="T11" fmla="*/ 776 h 808"/>
              <a:gd name="T12" fmla="*/ 920 w 1312"/>
              <a:gd name="T13" fmla="*/ 776 h 808"/>
              <a:gd name="T14" fmla="*/ 344 w 1312"/>
              <a:gd name="T15" fmla="*/ 776 h 808"/>
              <a:gd name="T16" fmla="*/ 56 w 1312"/>
              <a:gd name="T17" fmla="*/ 584 h 808"/>
              <a:gd name="T18" fmla="*/ 8 w 1312"/>
              <a:gd name="T19" fmla="*/ 440 h 808"/>
              <a:gd name="T20" fmla="*/ 56 w 1312"/>
              <a:gd name="T21" fmla="*/ 248 h 808"/>
              <a:gd name="T22" fmla="*/ 152 w 1312"/>
              <a:gd name="T23" fmla="*/ 152 h 808"/>
              <a:gd name="T24" fmla="*/ 296 w 1312"/>
              <a:gd name="T25" fmla="*/ 56 h 8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2"/>
              <a:gd name="T40" fmla="*/ 0 h 808"/>
              <a:gd name="T41" fmla="*/ 1312 w 1312"/>
              <a:gd name="T42" fmla="*/ 808 h 8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2" h="808">
                <a:moveTo>
                  <a:pt x="296" y="56"/>
                </a:moveTo>
                <a:cubicBezTo>
                  <a:pt x="384" y="32"/>
                  <a:pt x="536" y="0"/>
                  <a:pt x="680" y="8"/>
                </a:cubicBezTo>
                <a:cubicBezTo>
                  <a:pt x="824" y="16"/>
                  <a:pt x="1056" y="40"/>
                  <a:pt x="1160" y="104"/>
                </a:cubicBezTo>
                <a:cubicBezTo>
                  <a:pt x="1264" y="168"/>
                  <a:pt x="1296" y="312"/>
                  <a:pt x="1304" y="392"/>
                </a:cubicBezTo>
                <a:cubicBezTo>
                  <a:pt x="1312" y="472"/>
                  <a:pt x="1264" y="520"/>
                  <a:pt x="1208" y="584"/>
                </a:cubicBezTo>
                <a:cubicBezTo>
                  <a:pt x="1152" y="648"/>
                  <a:pt x="1016" y="744"/>
                  <a:pt x="968" y="776"/>
                </a:cubicBezTo>
                <a:cubicBezTo>
                  <a:pt x="920" y="808"/>
                  <a:pt x="1024" y="776"/>
                  <a:pt x="920" y="776"/>
                </a:cubicBezTo>
                <a:cubicBezTo>
                  <a:pt x="816" y="776"/>
                  <a:pt x="488" y="808"/>
                  <a:pt x="344" y="776"/>
                </a:cubicBezTo>
                <a:cubicBezTo>
                  <a:pt x="200" y="744"/>
                  <a:pt x="112" y="640"/>
                  <a:pt x="56" y="584"/>
                </a:cubicBezTo>
                <a:cubicBezTo>
                  <a:pt x="0" y="528"/>
                  <a:pt x="8" y="496"/>
                  <a:pt x="8" y="440"/>
                </a:cubicBezTo>
                <a:cubicBezTo>
                  <a:pt x="8" y="384"/>
                  <a:pt x="32" y="296"/>
                  <a:pt x="56" y="248"/>
                </a:cubicBezTo>
                <a:cubicBezTo>
                  <a:pt x="80" y="200"/>
                  <a:pt x="112" y="184"/>
                  <a:pt x="152" y="152"/>
                </a:cubicBezTo>
                <a:cubicBezTo>
                  <a:pt x="192" y="120"/>
                  <a:pt x="208" y="80"/>
                  <a:pt x="296" y="56"/>
                </a:cubicBez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194564" name="Rectangle 4"/>
          <p:cNvSpPr>
            <a:spLocks noChangeArrowheads="1"/>
          </p:cNvSpPr>
          <p:nvPr/>
        </p:nvSpPr>
        <p:spPr bwMode="auto">
          <a:xfrm>
            <a:off x="1828800" y="-76200"/>
            <a:ext cx="8610600" cy="2530475"/>
          </a:xfrm>
          <a:prstGeom prst="rect">
            <a:avLst/>
          </a:prstGeom>
          <a:noFill/>
          <a:ln w="9525">
            <a:noFill/>
            <a:miter lim="800000"/>
            <a:headEnd/>
            <a:tailEnd/>
          </a:ln>
          <a:effectLst>
            <a:outerShdw dist="35921" dir="2700000" algn="ctr" rotWithShape="0">
              <a:schemeClr val="bg2"/>
            </a:outerShdw>
          </a:effectLst>
        </p:spPr>
        <p:txBody>
          <a:bodyPr>
            <a:spAutoFit/>
          </a:bodyPr>
          <a:lstStyle/>
          <a:p>
            <a:pPr fontAlgn="base">
              <a:spcBef>
                <a:spcPct val="0"/>
              </a:spcBef>
              <a:spcAft>
                <a:spcPct val="0"/>
              </a:spcAft>
              <a:defRPr/>
            </a:pPr>
            <a:r>
              <a:rPr lang="en-US" sz="4000" b="1" u="sng">
                <a:solidFill>
                  <a:srgbClr val="000000"/>
                </a:solidFill>
              </a:rPr>
              <a:t>evidence of Chemical Change:</a:t>
            </a:r>
          </a:p>
          <a:p>
            <a:pPr fontAlgn="base">
              <a:spcBef>
                <a:spcPct val="0"/>
              </a:spcBef>
              <a:spcAft>
                <a:spcPct val="0"/>
              </a:spcAft>
              <a:buFontTx/>
              <a:buBlip>
                <a:blip r:embed="rId4"/>
              </a:buBlip>
              <a:defRPr/>
            </a:pPr>
            <a:r>
              <a:rPr lang="en-US" sz="4000" b="1">
                <a:solidFill>
                  <a:srgbClr val="000000"/>
                </a:solidFill>
              </a:rPr>
              <a:t> </a:t>
            </a:r>
            <a:r>
              <a:rPr lang="en-US" sz="4000" b="1">
                <a:solidFill>
                  <a:srgbClr val="FF5050"/>
                </a:solidFill>
              </a:rPr>
              <a:t>development of a </a:t>
            </a:r>
            <a:r>
              <a:rPr lang="en-US" sz="4000" b="1">
                <a:solidFill>
                  <a:srgbClr val="333399"/>
                </a:solidFill>
              </a:rPr>
              <a:t>gas</a:t>
            </a:r>
          </a:p>
          <a:p>
            <a:pPr fontAlgn="base">
              <a:spcBef>
                <a:spcPct val="0"/>
              </a:spcBef>
              <a:spcAft>
                <a:spcPct val="0"/>
              </a:spcAft>
              <a:buFontTx/>
              <a:buBlip>
                <a:blip r:embed="rId4"/>
              </a:buBlip>
              <a:defRPr/>
            </a:pPr>
            <a:r>
              <a:rPr lang="en-US" sz="4000" b="1">
                <a:solidFill>
                  <a:srgbClr val="FF5050"/>
                </a:solidFill>
              </a:rPr>
              <a:t> formation of </a:t>
            </a:r>
            <a:r>
              <a:rPr lang="en-US" sz="4000" b="1" u="sng">
                <a:solidFill>
                  <a:srgbClr val="333399"/>
                </a:solidFill>
              </a:rPr>
              <a:t>precipitate</a:t>
            </a:r>
          </a:p>
          <a:p>
            <a:pPr fontAlgn="base">
              <a:spcBef>
                <a:spcPct val="0"/>
              </a:spcBef>
              <a:spcAft>
                <a:spcPct val="0"/>
              </a:spcAft>
              <a:buFontTx/>
              <a:buBlip>
                <a:blip r:embed="rId4"/>
              </a:buBlip>
              <a:defRPr/>
            </a:pPr>
            <a:r>
              <a:rPr lang="en-US" sz="4000" b="1">
                <a:solidFill>
                  <a:srgbClr val="FF5050"/>
                </a:solidFill>
              </a:rPr>
              <a:t> change in </a:t>
            </a:r>
            <a:r>
              <a:rPr lang="en-US" sz="4000" b="1">
                <a:solidFill>
                  <a:srgbClr val="333399"/>
                </a:solidFill>
              </a:rPr>
              <a:t>color</a:t>
            </a:r>
          </a:p>
        </p:txBody>
      </p:sp>
      <p:sp>
        <p:nvSpPr>
          <p:cNvPr id="73733" name="Freeform 5"/>
          <p:cNvSpPr>
            <a:spLocks/>
          </p:cNvSpPr>
          <p:nvPr/>
        </p:nvSpPr>
        <p:spPr bwMode="auto">
          <a:xfrm>
            <a:off x="7924800" y="2971800"/>
            <a:ext cx="2197100" cy="3568700"/>
          </a:xfrm>
          <a:custGeom>
            <a:avLst/>
            <a:gdLst>
              <a:gd name="T0" fmla="*/ 592 w 1384"/>
              <a:gd name="T1" fmla="*/ 16 h 2248"/>
              <a:gd name="T2" fmla="*/ 592 w 1384"/>
              <a:gd name="T3" fmla="*/ 736 h 2248"/>
              <a:gd name="T4" fmla="*/ 592 w 1384"/>
              <a:gd name="T5" fmla="*/ 1072 h 2248"/>
              <a:gd name="T6" fmla="*/ 496 w 1384"/>
              <a:gd name="T7" fmla="*/ 1264 h 2248"/>
              <a:gd name="T8" fmla="*/ 256 w 1384"/>
              <a:gd name="T9" fmla="*/ 1456 h 2248"/>
              <a:gd name="T10" fmla="*/ 64 w 1384"/>
              <a:gd name="T11" fmla="*/ 1648 h 2248"/>
              <a:gd name="T12" fmla="*/ 16 w 1384"/>
              <a:gd name="T13" fmla="*/ 1888 h 2248"/>
              <a:gd name="T14" fmla="*/ 160 w 1384"/>
              <a:gd name="T15" fmla="*/ 2080 h 2248"/>
              <a:gd name="T16" fmla="*/ 400 w 1384"/>
              <a:gd name="T17" fmla="*/ 2224 h 2248"/>
              <a:gd name="T18" fmla="*/ 448 w 1384"/>
              <a:gd name="T19" fmla="*/ 2224 h 2248"/>
              <a:gd name="T20" fmla="*/ 976 w 1384"/>
              <a:gd name="T21" fmla="*/ 2224 h 2248"/>
              <a:gd name="T22" fmla="*/ 1216 w 1384"/>
              <a:gd name="T23" fmla="*/ 2080 h 2248"/>
              <a:gd name="T24" fmla="*/ 1360 w 1384"/>
              <a:gd name="T25" fmla="*/ 1888 h 2248"/>
              <a:gd name="T26" fmla="*/ 1360 w 1384"/>
              <a:gd name="T27" fmla="*/ 1744 h 2248"/>
              <a:gd name="T28" fmla="*/ 1312 w 1384"/>
              <a:gd name="T29" fmla="*/ 1600 h 2248"/>
              <a:gd name="T30" fmla="*/ 1120 w 1384"/>
              <a:gd name="T31" fmla="*/ 1360 h 2248"/>
              <a:gd name="T32" fmla="*/ 928 w 1384"/>
              <a:gd name="T33" fmla="*/ 1216 h 2248"/>
              <a:gd name="T34" fmla="*/ 832 w 1384"/>
              <a:gd name="T35" fmla="*/ 976 h 2248"/>
              <a:gd name="T36" fmla="*/ 832 w 1384"/>
              <a:gd name="T37" fmla="*/ 400 h 2248"/>
              <a:gd name="T38" fmla="*/ 832 w 1384"/>
              <a:gd name="T39" fmla="*/ 64 h 2248"/>
              <a:gd name="T40" fmla="*/ 832 w 1384"/>
              <a:gd name="T41" fmla="*/ 16 h 22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4"/>
              <a:gd name="T64" fmla="*/ 0 h 2248"/>
              <a:gd name="T65" fmla="*/ 1384 w 1384"/>
              <a:gd name="T66" fmla="*/ 2248 h 22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4" h="2248">
                <a:moveTo>
                  <a:pt x="592" y="16"/>
                </a:moveTo>
                <a:cubicBezTo>
                  <a:pt x="592" y="288"/>
                  <a:pt x="592" y="560"/>
                  <a:pt x="592" y="736"/>
                </a:cubicBezTo>
                <a:cubicBezTo>
                  <a:pt x="592" y="912"/>
                  <a:pt x="608" y="984"/>
                  <a:pt x="592" y="1072"/>
                </a:cubicBezTo>
                <a:cubicBezTo>
                  <a:pt x="576" y="1160"/>
                  <a:pt x="552" y="1200"/>
                  <a:pt x="496" y="1264"/>
                </a:cubicBezTo>
                <a:cubicBezTo>
                  <a:pt x="440" y="1328"/>
                  <a:pt x="328" y="1392"/>
                  <a:pt x="256" y="1456"/>
                </a:cubicBezTo>
                <a:cubicBezTo>
                  <a:pt x="184" y="1520"/>
                  <a:pt x="104" y="1576"/>
                  <a:pt x="64" y="1648"/>
                </a:cubicBezTo>
                <a:cubicBezTo>
                  <a:pt x="24" y="1720"/>
                  <a:pt x="0" y="1816"/>
                  <a:pt x="16" y="1888"/>
                </a:cubicBezTo>
                <a:cubicBezTo>
                  <a:pt x="32" y="1960"/>
                  <a:pt x="96" y="2024"/>
                  <a:pt x="160" y="2080"/>
                </a:cubicBezTo>
                <a:cubicBezTo>
                  <a:pt x="224" y="2136"/>
                  <a:pt x="352" y="2200"/>
                  <a:pt x="400" y="2224"/>
                </a:cubicBezTo>
                <a:cubicBezTo>
                  <a:pt x="448" y="2248"/>
                  <a:pt x="352" y="2224"/>
                  <a:pt x="448" y="2224"/>
                </a:cubicBezTo>
                <a:cubicBezTo>
                  <a:pt x="544" y="2224"/>
                  <a:pt x="848" y="2248"/>
                  <a:pt x="976" y="2224"/>
                </a:cubicBezTo>
                <a:cubicBezTo>
                  <a:pt x="1104" y="2200"/>
                  <a:pt x="1152" y="2136"/>
                  <a:pt x="1216" y="2080"/>
                </a:cubicBezTo>
                <a:cubicBezTo>
                  <a:pt x="1280" y="2024"/>
                  <a:pt x="1336" y="1944"/>
                  <a:pt x="1360" y="1888"/>
                </a:cubicBezTo>
                <a:cubicBezTo>
                  <a:pt x="1384" y="1832"/>
                  <a:pt x="1368" y="1792"/>
                  <a:pt x="1360" y="1744"/>
                </a:cubicBezTo>
                <a:cubicBezTo>
                  <a:pt x="1352" y="1696"/>
                  <a:pt x="1352" y="1664"/>
                  <a:pt x="1312" y="1600"/>
                </a:cubicBezTo>
                <a:cubicBezTo>
                  <a:pt x="1272" y="1536"/>
                  <a:pt x="1184" y="1424"/>
                  <a:pt x="1120" y="1360"/>
                </a:cubicBezTo>
                <a:cubicBezTo>
                  <a:pt x="1056" y="1296"/>
                  <a:pt x="976" y="1280"/>
                  <a:pt x="928" y="1216"/>
                </a:cubicBezTo>
                <a:cubicBezTo>
                  <a:pt x="880" y="1152"/>
                  <a:pt x="848" y="1112"/>
                  <a:pt x="832" y="976"/>
                </a:cubicBezTo>
                <a:cubicBezTo>
                  <a:pt x="816" y="840"/>
                  <a:pt x="832" y="552"/>
                  <a:pt x="832" y="400"/>
                </a:cubicBezTo>
                <a:cubicBezTo>
                  <a:pt x="832" y="248"/>
                  <a:pt x="832" y="128"/>
                  <a:pt x="832" y="64"/>
                </a:cubicBezTo>
                <a:cubicBezTo>
                  <a:pt x="832" y="0"/>
                  <a:pt x="832" y="8"/>
                  <a:pt x="832" y="16"/>
                </a:cubicBezTo>
              </a:path>
            </a:pathLst>
          </a:cu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73734" name="Oval 6"/>
          <p:cNvSpPr>
            <a:spLocks noChangeArrowheads="1"/>
          </p:cNvSpPr>
          <p:nvPr/>
        </p:nvSpPr>
        <p:spPr bwMode="auto">
          <a:xfrm>
            <a:off x="8864600" y="2921000"/>
            <a:ext cx="381000" cy="762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73735" name="Freeform 7"/>
          <p:cNvSpPr>
            <a:spLocks/>
          </p:cNvSpPr>
          <p:nvPr/>
        </p:nvSpPr>
        <p:spPr bwMode="auto">
          <a:xfrm>
            <a:off x="1676400" y="5181600"/>
            <a:ext cx="2133600" cy="1447800"/>
          </a:xfrm>
          <a:custGeom>
            <a:avLst/>
            <a:gdLst>
              <a:gd name="T0" fmla="*/ 296 w 1312"/>
              <a:gd name="T1" fmla="*/ 56 h 808"/>
              <a:gd name="T2" fmla="*/ 680 w 1312"/>
              <a:gd name="T3" fmla="*/ 8 h 808"/>
              <a:gd name="T4" fmla="*/ 1160 w 1312"/>
              <a:gd name="T5" fmla="*/ 104 h 808"/>
              <a:gd name="T6" fmla="*/ 1304 w 1312"/>
              <a:gd name="T7" fmla="*/ 392 h 808"/>
              <a:gd name="T8" fmla="*/ 1208 w 1312"/>
              <a:gd name="T9" fmla="*/ 584 h 808"/>
              <a:gd name="T10" fmla="*/ 968 w 1312"/>
              <a:gd name="T11" fmla="*/ 776 h 808"/>
              <a:gd name="T12" fmla="*/ 920 w 1312"/>
              <a:gd name="T13" fmla="*/ 776 h 808"/>
              <a:gd name="T14" fmla="*/ 344 w 1312"/>
              <a:gd name="T15" fmla="*/ 776 h 808"/>
              <a:gd name="T16" fmla="*/ 56 w 1312"/>
              <a:gd name="T17" fmla="*/ 584 h 808"/>
              <a:gd name="T18" fmla="*/ 8 w 1312"/>
              <a:gd name="T19" fmla="*/ 440 h 808"/>
              <a:gd name="T20" fmla="*/ 56 w 1312"/>
              <a:gd name="T21" fmla="*/ 248 h 808"/>
              <a:gd name="T22" fmla="*/ 152 w 1312"/>
              <a:gd name="T23" fmla="*/ 152 h 808"/>
              <a:gd name="T24" fmla="*/ 296 w 1312"/>
              <a:gd name="T25" fmla="*/ 56 h 8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2"/>
              <a:gd name="T40" fmla="*/ 0 h 808"/>
              <a:gd name="T41" fmla="*/ 1312 w 1312"/>
              <a:gd name="T42" fmla="*/ 808 h 8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2" h="808">
                <a:moveTo>
                  <a:pt x="296" y="56"/>
                </a:moveTo>
                <a:cubicBezTo>
                  <a:pt x="384" y="32"/>
                  <a:pt x="536" y="0"/>
                  <a:pt x="680" y="8"/>
                </a:cubicBezTo>
                <a:cubicBezTo>
                  <a:pt x="824" y="16"/>
                  <a:pt x="1056" y="40"/>
                  <a:pt x="1160" y="104"/>
                </a:cubicBezTo>
                <a:cubicBezTo>
                  <a:pt x="1264" y="168"/>
                  <a:pt x="1296" y="312"/>
                  <a:pt x="1304" y="392"/>
                </a:cubicBezTo>
                <a:cubicBezTo>
                  <a:pt x="1312" y="472"/>
                  <a:pt x="1264" y="520"/>
                  <a:pt x="1208" y="584"/>
                </a:cubicBezTo>
                <a:cubicBezTo>
                  <a:pt x="1152" y="648"/>
                  <a:pt x="1016" y="744"/>
                  <a:pt x="968" y="776"/>
                </a:cubicBezTo>
                <a:cubicBezTo>
                  <a:pt x="920" y="808"/>
                  <a:pt x="1024" y="776"/>
                  <a:pt x="920" y="776"/>
                </a:cubicBezTo>
                <a:cubicBezTo>
                  <a:pt x="816" y="776"/>
                  <a:pt x="488" y="808"/>
                  <a:pt x="344" y="776"/>
                </a:cubicBezTo>
                <a:cubicBezTo>
                  <a:pt x="200" y="744"/>
                  <a:pt x="112" y="640"/>
                  <a:pt x="56" y="584"/>
                </a:cubicBezTo>
                <a:cubicBezTo>
                  <a:pt x="0" y="528"/>
                  <a:pt x="8" y="496"/>
                  <a:pt x="8" y="440"/>
                </a:cubicBezTo>
                <a:cubicBezTo>
                  <a:pt x="8" y="384"/>
                  <a:pt x="32" y="296"/>
                  <a:pt x="56" y="248"/>
                </a:cubicBezTo>
                <a:cubicBezTo>
                  <a:pt x="80" y="200"/>
                  <a:pt x="112" y="184"/>
                  <a:pt x="152" y="152"/>
                </a:cubicBezTo>
                <a:cubicBezTo>
                  <a:pt x="192" y="120"/>
                  <a:pt x="208" y="80"/>
                  <a:pt x="296" y="56"/>
                </a:cubicBez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73736" name="Freeform 8"/>
          <p:cNvSpPr>
            <a:spLocks/>
          </p:cNvSpPr>
          <p:nvPr/>
        </p:nvSpPr>
        <p:spPr bwMode="auto">
          <a:xfrm>
            <a:off x="1651000" y="3022600"/>
            <a:ext cx="2197100" cy="3568700"/>
          </a:xfrm>
          <a:custGeom>
            <a:avLst/>
            <a:gdLst>
              <a:gd name="T0" fmla="*/ 592 w 1384"/>
              <a:gd name="T1" fmla="*/ 16 h 2248"/>
              <a:gd name="T2" fmla="*/ 592 w 1384"/>
              <a:gd name="T3" fmla="*/ 736 h 2248"/>
              <a:gd name="T4" fmla="*/ 592 w 1384"/>
              <a:gd name="T5" fmla="*/ 1072 h 2248"/>
              <a:gd name="T6" fmla="*/ 496 w 1384"/>
              <a:gd name="T7" fmla="*/ 1264 h 2248"/>
              <a:gd name="T8" fmla="*/ 256 w 1384"/>
              <a:gd name="T9" fmla="*/ 1456 h 2248"/>
              <a:gd name="T10" fmla="*/ 64 w 1384"/>
              <a:gd name="T11" fmla="*/ 1648 h 2248"/>
              <a:gd name="T12" fmla="*/ 16 w 1384"/>
              <a:gd name="T13" fmla="*/ 1888 h 2248"/>
              <a:gd name="T14" fmla="*/ 160 w 1384"/>
              <a:gd name="T15" fmla="*/ 2080 h 2248"/>
              <a:gd name="T16" fmla="*/ 400 w 1384"/>
              <a:gd name="T17" fmla="*/ 2224 h 2248"/>
              <a:gd name="T18" fmla="*/ 448 w 1384"/>
              <a:gd name="T19" fmla="*/ 2224 h 2248"/>
              <a:gd name="T20" fmla="*/ 976 w 1384"/>
              <a:gd name="T21" fmla="*/ 2224 h 2248"/>
              <a:gd name="T22" fmla="*/ 1216 w 1384"/>
              <a:gd name="T23" fmla="*/ 2080 h 2248"/>
              <a:gd name="T24" fmla="*/ 1360 w 1384"/>
              <a:gd name="T25" fmla="*/ 1888 h 2248"/>
              <a:gd name="T26" fmla="*/ 1360 w 1384"/>
              <a:gd name="T27" fmla="*/ 1744 h 2248"/>
              <a:gd name="T28" fmla="*/ 1312 w 1384"/>
              <a:gd name="T29" fmla="*/ 1600 h 2248"/>
              <a:gd name="T30" fmla="*/ 1120 w 1384"/>
              <a:gd name="T31" fmla="*/ 1360 h 2248"/>
              <a:gd name="T32" fmla="*/ 928 w 1384"/>
              <a:gd name="T33" fmla="*/ 1216 h 2248"/>
              <a:gd name="T34" fmla="*/ 832 w 1384"/>
              <a:gd name="T35" fmla="*/ 976 h 2248"/>
              <a:gd name="T36" fmla="*/ 832 w 1384"/>
              <a:gd name="T37" fmla="*/ 400 h 2248"/>
              <a:gd name="T38" fmla="*/ 832 w 1384"/>
              <a:gd name="T39" fmla="*/ 64 h 2248"/>
              <a:gd name="T40" fmla="*/ 832 w 1384"/>
              <a:gd name="T41" fmla="*/ 16 h 22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4"/>
              <a:gd name="T64" fmla="*/ 0 h 2248"/>
              <a:gd name="T65" fmla="*/ 1384 w 1384"/>
              <a:gd name="T66" fmla="*/ 2248 h 22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4" h="2248">
                <a:moveTo>
                  <a:pt x="592" y="16"/>
                </a:moveTo>
                <a:cubicBezTo>
                  <a:pt x="592" y="288"/>
                  <a:pt x="592" y="560"/>
                  <a:pt x="592" y="736"/>
                </a:cubicBezTo>
                <a:cubicBezTo>
                  <a:pt x="592" y="912"/>
                  <a:pt x="608" y="984"/>
                  <a:pt x="592" y="1072"/>
                </a:cubicBezTo>
                <a:cubicBezTo>
                  <a:pt x="576" y="1160"/>
                  <a:pt x="552" y="1200"/>
                  <a:pt x="496" y="1264"/>
                </a:cubicBezTo>
                <a:cubicBezTo>
                  <a:pt x="440" y="1328"/>
                  <a:pt x="328" y="1392"/>
                  <a:pt x="256" y="1456"/>
                </a:cubicBezTo>
                <a:cubicBezTo>
                  <a:pt x="184" y="1520"/>
                  <a:pt x="104" y="1576"/>
                  <a:pt x="64" y="1648"/>
                </a:cubicBezTo>
                <a:cubicBezTo>
                  <a:pt x="24" y="1720"/>
                  <a:pt x="0" y="1816"/>
                  <a:pt x="16" y="1888"/>
                </a:cubicBezTo>
                <a:cubicBezTo>
                  <a:pt x="32" y="1960"/>
                  <a:pt x="96" y="2024"/>
                  <a:pt x="160" y="2080"/>
                </a:cubicBezTo>
                <a:cubicBezTo>
                  <a:pt x="224" y="2136"/>
                  <a:pt x="352" y="2200"/>
                  <a:pt x="400" y="2224"/>
                </a:cubicBezTo>
                <a:cubicBezTo>
                  <a:pt x="448" y="2248"/>
                  <a:pt x="352" y="2224"/>
                  <a:pt x="448" y="2224"/>
                </a:cubicBezTo>
                <a:cubicBezTo>
                  <a:pt x="544" y="2224"/>
                  <a:pt x="848" y="2248"/>
                  <a:pt x="976" y="2224"/>
                </a:cubicBezTo>
                <a:cubicBezTo>
                  <a:pt x="1104" y="2200"/>
                  <a:pt x="1152" y="2136"/>
                  <a:pt x="1216" y="2080"/>
                </a:cubicBezTo>
                <a:cubicBezTo>
                  <a:pt x="1280" y="2024"/>
                  <a:pt x="1336" y="1944"/>
                  <a:pt x="1360" y="1888"/>
                </a:cubicBezTo>
                <a:cubicBezTo>
                  <a:pt x="1384" y="1832"/>
                  <a:pt x="1368" y="1792"/>
                  <a:pt x="1360" y="1744"/>
                </a:cubicBezTo>
                <a:cubicBezTo>
                  <a:pt x="1352" y="1696"/>
                  <a:pt x="1352" y="1664"/>
                  <a:pt x="1312" y="1600"/>
                </a:cubicBezTo>
                <a:cubicBezTo>
                  <a:pt x="1272" y="1536"/>
                  <a:pt x="1184" y="1424"/>
                  <a:pt x="1120" y="1360"/>
                </a:cubicBezTo>
                <a:cubicBezTo>
                  <a:pt x="1056" y="1296"/>
                  <a:pt x="976" y="1280"/>
                  <a:pt x="928" y="1216"/>
                </a:cubicBezTo>
                <a:cubicBezTo>
                  <a:pt x="880" y="1152"/>
                  <a:pt x="848" y="1112"/>
                  <a:pt x="832" y="976"/>
                </a:cubicBezTo>
                <a:cubicBezTo>
                  <a:pt x="816" y="840"/>
                  <a:pt x="832" y="552"/>
                  <a:pt x="832" y="400"/>
                </a:cubicBezTo>
                <a:cubicBezTo>
                  <a:pt x="832" y="248"/>
                  <a:pt x="832" y="128"/>
                  <a:pt x="832" y="64"/>
                </a:cubicBezTo>
                <a:cubicBezTo>
                  <a:pt x="832" y="0"/>
                  <a:pt x="832" y="8"/>
                  <a:pt x="832" y="16"/>
                </a:cubicBezTo>
              </a:path>
            </a:pathLst>
          </a:cu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73737" name="Oval 9"/>
          <p:cNvSpPr>
            <a:spLocks noChangeArrowheads="1"/>
          </p:cNvSpPr>
          <p:nvPr/>
        </p:nvSpPr>
        <p:spPr bwMode="auto">
          <a:xfrm>
            <a:off x="2590800" y="2971800"/>
            <a:ext cx="381000" cy="762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194570" name="Oval 10"/>
          <p:cNvSpPr>
            <a:spLocks noChangeArrowheads="1"/>
          </p:cNvSpPr>
          <p:nvPr/>
        </p:nvSpPr>
        <p:spPr bwMode="auto">
          <a:xfrm>
            <a:off x="2857500" y="5943600"/>
            <a:ext cx="152400" cy="152400"/>
          </a:xfrm>
          <a:prstGeom prst="ellipse">
            <a:avLst/>
          </a:prstGeom>
          <a:solidFill>
            <a:schemeClr val="bg1">
              <a:alpha val="50195"/>
            </a:schemeClr>
          </a:solidFill>
          <a:ln w="9525">
            <a:solidFill>
              <a:srgbClr val="00CCFF"/>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194571" name="Oval 11"/>
          <p:cNvSpPr>
            <a:spLocks noChangeArrowheads="1"/>
          </p:cNvSpPr>
          <p:nvPr/>
        </p:nvSpPr>
        <p:spPr bwMode="auto">
          <a:xfrm>
            <a:off x="2476500" y="6172200"/>
            <a:ext cx="152400" cy="152400"/>
          </a:xfrm>
          <a:prstGeom prst="ellipse">
            <a:avLst/>
          </a:prstGeom>
          <a:solidFill>
            <a:schemeClr val="bg1">
              <a:alpha val="50195"/>
            </a:schemeClr>
          </a:solidFill>
          <a:ln w="9525">
            <a:solidFill>
              <a:srgbClr val="00CCFF"/>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194572" name="Oval 12"/>
          <p:cNvSpPr>
            <a:spLocks noChangeArrowheads="1"/>
          </p:cNvSpPr>
          <p:nvPr/>
        </p:nvSpPr>
        <p:spPr bwMode="auto">
          <a:xfrm>
            <a:off x="3086100" y="6248400"/>
            <a:ext cx="152400" cy="152400"/>
          </a:xfrm>
          <a:prstGeom prst="ellipse">
            <a:avLst/>
          </a:prstGeom>
          <a:solidFill>
            <a:schemeClr val="bg1">
              <a:alpha val="50195"/>
            </a:schemeClr>
          </a:solidFill>
          <a:ln w="9525">
            <a:solidFill>
              <a:srgbClr val="00CCFF"/>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73741" name="Freeform 13"/>
          <p:cNvSpPr>
            <a:spLocks/>
          </p:cNvSpPr>
          <p:nvPr/>
        </p:nvSpPr>
        <p:spPr bwMode="auto">
          <a:xfrm>
            <a:off x="4800600" y="5181600"/>
            <a:ext cx="2133600" cy="1447800"/>
          </a:xfrm>
          <a:custGeom>
            <a:avLst/>
            <a:gdLst>
              <a:gd name="T0" fmla="*/ 296 w 1312"/>
              <a:gd name="T1" fmla="*/ 56 h 808"/>
              <a:gd name="T2" fmla="*/ 680 w 1312"/>
              <a:gd name="T3" fmla="*/ 8 h 808"/>
              <a:gd name="T4" fmla="*/ 1160 w 1312"/>
              <a:gd name="T5" fmla="*/ 104 h 808"/>
              <a:gd name="T6" fmla="*/ 1304 w 1312"/>
              <a:gd name="T7" fmla="*/ 392 h 808"/>
              <a:gd name="T8" fmla="*/ 1208 w 1312"/>
              <a:gd name="T9" fmla="*/ 584 h 808"/>
              <a:gd name="T10" fmla="*/ 968 w 1312"/>
              <a:gd name="T11" fmla="*/ 776 h 808"/>
              <a:gd name="T12" fmla="*/ 920 w 1312"/>
              <a:gd name="T13" fmla="*/ 776 h 808"/>
              <a:gd name="T14" fmla="*/ 344 w 1312"/>
              <a:gd name="T15" fmla="*/ 776 h 808"/>
              <a:gd name="T16" fmla="*/ 56 w 1312"/>
              <a:gd name="T17" fmla="*/ 584 h 808"/>
              <a:gd name="T18" fmla="*/ 8 w 1312"/>
              <a:gd name="T19" fmla="*/ 440 h 808"/>
              <a:gd name="T20" fmla="*/ 56 w 1312"/>
              <a:gd name="T21" fmla="*/ 248 h 808"/>
              <a:gd name="T22" fmla="*/ 152 w 1312"/>
              <a:gd name="T23" fmla="*/ 152 h 808"/>
              <a:gd name="T24" fmla="*/ 296 w 1312"/>
              <a:gd name="T25" fmla="*/ 56 h 8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12"/>
              <a:gd name="T40" fmla="*/ 0 h 808"/>
              <a:gd name="T41" fmla="*/ 1312 w 1312"/>
              <a:gd name="T42" fmla="*/ 808 h 8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12" h="808">
                <a:moveTo>
                  <a:pt x="296" y="56"/>
                </a:moveTo>
                <a:cubicBezTo>
                  <a:pt x="384" y="32"/>
                  <a:pt x="536" y="0"/>
                  <a:pt x="680" y="8"/>
                </a:cubicBezTo>
                <a:cubicBezTo>
                  <a:pt x="824" y="16"/>
                  <a:pt x="1056" y="40"/>
                  <a:pt x="1160" y="104"/>
                </a:cubicBezTo>
                <a:cubicBezTo>
                  <a:pt x="1264" y="168"/>
                  <a:pt x="1296" y="312"/>
                  <a:pt x="1304" y="392"/>
                </a:cubicBezTo>
                <a:cubicBezTo>
                  <a:pt x="1312" y="472"/>
                  <a:pt x="1264" y="520"/>
                  <a:pt x="1208" y="584"/>
                </a:cubicBezTo>
                <a:cubicBezTo>
                  <a:pt x="1152" y="648"/>
                  <a:pt x="1016" y="744"/>
                  <a:pt x="968" y="776"/>
                </a:cubicBezTo>
                <a:cubicBezTo>
                  <a:pt x="920" y="808"/>
                  <a:pt x="1024" y="776"/>
                  <a:pt x="920" y="776"/>
                </a:cubicBezTo>
                <a:cubicBezTo>
                  <a:pt x="816" y="776"/>
                  <a:pt x="488" y="808"/>
                  <a:pt x="344" y="776"/>
                </a:cubicBezTo>
                <a:cubicBezTo>
                  <a:pt x="200" y="744"/>
                  <a:pt x="112" y="640"/>
                  <a:pt x="56" y="584"/>
                </a:cubicBezTo>
                <a:cubicBezTo>
                  <a:pt x="0" y="528"/>
                  <a:pt x="8" y="496"/>
                  <a:pt x="8" y="440"/>
                </a:cubicBezTo>
                <a:cubicBezTo>
                  <a:pt x="8" y="384"/>
                  <a:pt x="32" y="296"/>
                  <a:pt x="56" y="248"/>
                </a:cubicBezTo>
                <a:cubicBezTo>
                  <a:pt x="80" y="200"/>
                  <a:pt x="112" y="184"/>
                  <a:pt x="152" y="152"/>
                </a:cubicBezTo>
                <a:cubicBezTo>
                  <a:pt x="192" y="120"/>
                  <a:pt x="208" y="80"/>
                  <a:pt x="296" y="56"/>
                </a:cubicBezTo>
                <a:close/>
              </a:path>
            </a:pathLst>
          </a:custGeom>
          <a:solidFill>
            <a:srgbClr val="FFCC00">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73742" name="Freeform 14"/>
          <p:cNvSpPr>
            <a:spLocks/>
          </p:cNvSpPr>
          <p:nvPr/>
        </p:nvSpPr>
        <p:spPr bwMode="auto">
          <a:xfrm>
            <a:off x="4775200" y="3022600"/>
            <a:ext cx="2197100" cy="3568700"/>
          </a:xfrm>
          <a:custGeom>
            <a:avLst/>
            <a:gdLst>
              <a:gd name="T0" fmla="*/ 592 w 1384"/>
              <a:gd name="T1" fmla="*/ 16 h 2248"/>
              <a:gd name="T2" fmla="*/ 592 w 1384"/>
              <a:gd name="T3" fmla="*/ 736 h 2248"/>
              <a:gd name="T4" fmla="*/ 592 w 1384"/>
              <a:gd name="T5" fmla="*/ 1072 h 2248"/>
              <a:gd name="T6" fmla="*/ 496 w 1384"/>
              <a:gd name="T7" fmla="*/ 1264 h 2248"/>
              <a:gd name="T8" fmla="*/ 256 w 1384"/>
              <a:gd name="T9" fmla="*/ 1456 h 2248"/>
              <a:gd name="T10" fmla="*/ 64 w 1384"/>
              <a:gd name="T11" fmla="*/ 1648 h 2248"/>
              <a:gd name="T12" fmla="*/ 16 w 1384"/>
              <a:gd name="T13" fmla="*/ 1888 h 2248"/>
              <a:gd name="T14" fmla="*/ 160 w 1384"/>
              <a:gd name="T15" fmla="*/ 2080 h 2248"/>
              <a:gd name="T16" fmla="*/ 400 w 1384"/>
              <a:gd name="T17" fmla="*/ 2224 h 2248"/>
              <a:gd name="T18" fmla="*/ 448 w 1384"/>
              <a:gd name="T19" fmla="*/ 2224 h 2248"/>
              <a:gd name="T20" fmla="*/ 976 w 1384"/>
              <a:gd name="T21" fmla="*/ 2224 h 2248"/>
              <a:gd name="T22" fmla="*/ 1216 w 1384"/>
              <a:gd name="T23" fmla="*/ 2080 h 2248"/>
              <a:gd name="T24" fmla="*/ 1360 w 1384"/>
              <a:gd name="T25" fmla="*/ 1888 h 2248"/>
              <a:gd name="T26" fmla="*/ 1360 w 1384"/>
              <a:gd name="T27" fmla="*/ 1744 h 2248"/>
              <a:gd name="T28" fmla="*/ 1312 w 1384"/>
              <a:gd name="T29" fmla="*/ 1600 h 2248"/>
              <a:gd name="T30" fmla="*/ 1120 w 1384"/>
              <a:gd name="T31" fmla="*/ 1360 h 2248"/>
              <a:gd name="T32" fmla="*/ 928 w 1384"/>
              <a:gd name="T33" fmla="*/ 1216 h 2248"/>
              <a:gd name="T34" fmla="*/ 832 w 1384"/>
              <a:gd name="T35" fmla="*/ 976 h 2248"/>
              <a:gd name="T36" fmla="*/ 832 w 1384"/>
              <a:gd name="T37" fmla="*/ 400 h 2248"/>
              <a:gd name="T38" fmla="*/ 832 w 1384"/>
              <a:gd name="T39" fmla="*/ 64 h 2248"/>
              <a:gd name="T40" fmla="*/ 832 w 1384"/>
              <a:gd name="T41" fmla="*/ 16 h 22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4"/>
              <a:gd name="T64" fmla="*/ 0 h 2248"/>
              <a:gd name="T65" fmla="*/ 1384 w 1384"/>
              <a:gd name="T66" fmla="*/ 2248 h 22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4" h="2248">
                <a:moveTo>
                  <a:pt x="592" y="16"/>
                </a:moveTo>
                <a:cubicBezTo>
                  <a:pt x="592" y="288"/>
                  <a:pt x="592" y="560"/>
                  <a:pt x="592" y="736"/>
                </a:cubicBezTo>
                <a:cubicBezTo>
                  <a:pt x="592" y="912"/>
                  <a:pt x="608" y="984"/>
                  <a:pt x="592" y="1072"/>
                </a:cubicBezTo>
                <a:cubicBezTo>
                  <a:pt x="576" y="1160"/>
                  <a:pt x="552" y="1200"/>
                  <a:pt x="496" y="1264"/>
                </a:cubicBezTo>
                <a:cubicBezTo>
                  <a:pt x="440" y="1328"/>
                  <a:pt x="328" y="1392"/>
                  <a:pt x="256" y="1456"/>
                </a:cubicBezTo>
                <a:cubicBezTo>
                  <a:pt x="184" y="1520"/>
                  <a:pt x="104" y="1576"/>
                  <a:pt x="64" y="1648"/>
                </a:cubicBezTo>
                <a:cubicBezTo>
                  <a:pt x="24" y="1720"/>
                  <a:pt x="0" y="1816"/>
                  <a:pt x="16" y="1888"/>
                </a:cubicBezTo>
                <a:cubicBezTo>
                  <a:pt x="32" y="1960"/>
                  <a:pt x="96" y="2024"/>
                  <a:pt x="160" y="2080"/>
                </a:cubicBezTo>
                <a:cubicBezTo>
                  <a:pt x="224" y="2136"/>
                  <a:pt x="352" y="2200"/>
                  <a:pt x="400" y="2224"/>
                </a:cubicBezTo>
                <a:cubicBezTo>
                  <a:pt x="448" y="2248"/>
                  <a:pt x="352" y="2224"/>
                  <a:pt x="448" y="2224"/>
                </a:cubicBezTo>
                <a:cubicBezTo>
                  <a:pt x="544" y="2224"/>
                  <a:pt x="848" y="2248"/>
                  <a:pt x="976" y="2224"/>
                </a:cubicBezTo>
                <a:cubicBezTo>
                  <a:pt x="1104" y="2200"/>
                  <a:pt x="1152" y="2136"/>
                  <a:pt x="1216" y="2080"/>
                </a:cubicBezTo>
                <a:cubicBezTo>
                  <a:pt x="1280" y="2024"/>
                  <a:pt x="1336" y="1944"/>
                  <a:pt x="1360" y="1888"/>
                </a:cubicBezTo>
                <a:cubicBezTo>
                  <a:pt x="1384" y="1832"/>
                  <a:pt x="1368" y="1792"/>
                  <a:pt x="1360" y="1744"/>
                </a:cubicBezTo>
                <a:cubicBezTo>
                  <a:pt x="1352" y="1696"/>
                  <a:pt x="1352" y="1664"/>
                  <a:pt x="1312" y="1600"/>
                </a:cubicBezTo>
                <a:cubicBezTo>
                  <a:pt x="1272" y="1536"/>
                  <a:pt x="1184" y="1424"/>
                  <a:pt x="1120" y="1360"/>
                </a:cubicBezTo>
                <a:cubicBezTo>
                  <a:pt x="1056" y="1296"/>
                  <a:pt x="976" y="1280"/>
                  <a:pt x="928" y="1216"/>
                </a:cubicBezTo>
                <a:cubicBezTo>
                  <a:pt x="880" y="1152"/>
                  <a:pt x="848" y="1112"/>
                  <a:pt x="832" y="976"/>
                </a:cubicBezTo>
                <a:cubicBezTo>
                  <a:pt x="816" y="840"/>
                  <a:pt x="832" y="552"/>
                  <a:pt x="832" y="400"/>
                </a:cubicBezTo>
                <a:cubicBezTo>
                  <a:pt x="832" y="248"/>
                  <a:pt x="832" y="128"/>
                  <a:pt x="832" y="64"/>
                </a:cubicBezTo>
                <a:cubicBezTo>
                  <a:pt x="832" y="0"/>
                  <a:pt x="832" y="8"/>
                  <a:pt x="832" y="16"/>
                </a:cubicBezTo>
              </a:path>
            </a:pathLst>
          </a:cu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73743" name="Oval 15"/>
          <p:cNvSpPr>
            <a:spLocks noChangeArrowheads="1"/>
          </p:cNvSpPr>
          <p:nvPr/>
        </p:nvSpPr>
        <p:spPr bwMode="auto">
          <a:xfrm>
            <a:off x="5715000" y="2971800"/>
            <a:ext cx="381000" cy="762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194576" name="Freeform 16"/>
          <p:cNvSpPr>
            <a:spLocks/>
          </p:cNvSpPr>
          <p:nvPr/>
        </p:nvSpPr>
        <p:spPr bwMode="auto">
          <a:xfrm>
            <a:off x="5257800" y="5334000"/>
            <a:ext cx="762000" cy="990600"/>
          </a:xfrm>
          <a:custGeom>
            <a:avLst/>
            <a:gdLst>
              <a:gd name="T0" fmla="*/ 479 w 659"/>
              <a:gd name="T1" fmla="*/ 23 h 521"/>
              <a:gd name="T2" fmla="*/ 515 w 659"/>
              <a:gd name="T3" fmla="*/ 59 h 521"/>
              <a:gd name="T4" fmla="*/ 497 w 659"/>
              <a:gd name="T5" fmla="*/ 77 h 521"/>
              <a:gd name="T6" fmla="*/ 488 w 659"/>
              <a:gd name="T7" fmla="*/ 86 h 521"/>
              <a:gd name="T8" fmla="*/ 497 w 659"/>
              <a:gd name="T9" fmla="*/ 185 h 521"/>
              <a:gd name="T10" fmla="*/ 443 w 659"/>
              <a:gd name="T11" fmla="*/ 149 h 521"/>
              <a:gd name="T12" fmla="*/ 506 w 659"/>
              <a:gd name="T13" fmla="*/ 158 h 521"/>
              <a:gd name="T14" fmla="*/ 425 w 659"/>
              <a:gd name="T15" fmla="*/ 149 h 521"/>
              <a:gd name="T16" fmla="*/ 443 w 659"/>
              <a:gd name="T17" fmla="*/ 158 h 521"/>
              <a:gd name="T18" fmla="*/ 488 w 659"/>
              <a:gd name="T19" fmla="*/ 239 h 521"/>
              <a:gd name="T20" fmla="*/ 416 w 659"/>
              <a:gd name="T21" fmla="*/ 185 h 521"/>
              <a:gd name="T22" fmla="*/ 461 w 659"/>
              <a:gd name="T23" fmla="*/ 158 h 521"/>
              <a:gd name="T24" fmla="*/ 497 w 659"/>
              <a:gd name="T25" fmla="*/ 203 h 521"/>
              <a:gd name="T26" fmla="*/ 380 w 659"/>
              <a:gd name="T27" fmla="*/ 257 h 521"/>
              <a:gd name="T28" fmla="*/ 407 w 659"/>
              <a:gd name="T29" fmla="*/ 311 h 521"/>
              <a:gd name="T30" fmla="*/ 443 w 659"/>
              <a:gd name="T31" fmla="*/ 257 h 521"/>
              <a:gd name="T32" fmla="*/ 389 w 659"/>
              <a:gd name="T33" fmla="*/ 338 h 521"/>
              <a:gd name="T34" fmla="*/ 362 w 659"/>
              <a:gd name="T35" fmla="*/ 374 h 521"/>
              <a:gd name="T36" fmla="*/ 326 w 659"/>
              <a:gd name="T37" fmla="*/ 374 h 521"/>
              <a:gd name="T38" fmla="*/ 425 w 659"/>
              <a:gd name="T39" fmla="*/ 392 h 521"/>
              <a:gd name="T40" fmla="*/ 407 w 659"/>
              <a:gd name="T41" fmla="*/ 311 h 521"/>
              <a:gd name="T42" fmla="*/ 335 w 659"/>
              <a:gd name="T43" fmla="*/ 311 h 521"/>
              <a:gd name="T44" fmla="*/ 299 w 659"/>
              <a:gd name="T45" fmla="*/ 320 h 521"/>
              <a:gd name="T46" fmla="*/ 353 w 659"/>
              <a:gd name="T47" fmla="*/ 401 h 521"/>
              <a:gd name="T48" fmla="*/ 371 w 659"/>
              <a:gd name="T49" fmla="*/ 365 h 521"/>
              <a:gd name="T50" fmla="*/ 488 w 659"/>
              <a:gd name="T51" fmla="*/ 383 h 521"/>
              <a:gd name="T52" fmla="*/ 479 w 659"/>
              <a:gd name="T53" fmla="*/ 374 h 521"/>
              <a:gd name="T54" fmla="*/ 461 w 659"/>
              <a:gd name="T55" fmla="*/ 437 h 521"/>
              <a:gd name="T56" fmla="*/ 488 w 659"/>
              <a:gd name="T57" fmla="*/ 455 h 521"/>
              <a:gd name="T58" fmla="*/ 434 w 659"/>
              <a:gd name="T59" fmla="*/ 383 h 521"/>
              <a:gd name="T60" fmla="*/ 560 w 659"/>
              <a:gd name="T61" fmla="*/ 392 h 521"/>
              <a:gd name="T62" fmla="*/ 569 w 659"/>
              <a:gd name="T63" fmla="*/ 428 h 521"/>
              <a:gd name="T64" fmla="*/ 596 w 659"/>
              <a:gd name="T65" fmla="*/ 446 h 521"/>
              <a:gd name="T66" fmla="*/ 632 w 659"/>
              <a:gd name="T67" fmla="*/ 482 h 521"/>
              <a:gd name="T68" fmla="*/ 569 w 659"/>
              <a:gd name="T69" fmla="*/ 437 h 521"/>
              <a:gd name="T70" fmla="*/ 524 w 659"/>
              <a:gd name="T71" fmla="*/ 491 h 521"/>
              <a:gd name="T72" fmla="*/ 488 w 659"/>
              <a:gd name="T73" fmla="*/ 500 h 521"/>
              <a:gd name="T74" fmla="*/ 407 w 659"/>
              <a:gd name="T75" fmla="*/ 401 h 521"/>
              <a:gd name="T76" fmla="*/ 272 w 659"/>
              <a:gd name="T77" fmla="*/ 365 h 521"/>
              <a:gd name="T78" fmla="*/ 245 w 659"/>
              <a:gd name="T79" fmla="*/ 392 h 521"/>
              <a:gd name="T80" fmla="*/ 326 w 659"/>
              <a:gd name="T81" fmla="*/ 437 h 521"/>
              <a:gd name="T82" fmla="*/ 308 w 659"/>
              <a:gd name="T83" fmla="*/ 446 h 521"/>
              <a:gd name="T84" fmla="*/ 263 w 659"/>
              <a:gd name="T85" fmla="*/ 392 h 521"/>
              <a:gd name="T86" fmla="*/ 236 w 659"/>
              <a:gd name="T87" fmla="*/ 401 h 521"/>
              <a:gd name="T88" fmla="*/ 209 w 659"/>
              <a:gd name="T89" fmla="*/ 446 h 521"/>
              <a:gd name="T90" fmla="*/ 146 w 659"/>
              <a:gd name="T91" fmla="*/ 383 h 521"/>
              <a:gd name="T92" fmla="*/ 227 w 659"/>
              <a:gd name="T93" fmla="*/ 329 h 521"/>
              <a:gd name="T94" fmla="*/ 173 w 659"/>
              <a:gd name="T95" fmla="*/ 338 h 521"/>
              <a:gd name="T96" fmla="*/ 128 w 659"/>
              <a:gd name="T97" fmla="*/ 320 h 521"/>
              <a:gd name="T98" fmla="*/ 38 w 659"/>
              <a:gd name="T99" fmla="*/ 410 h 521"/>
              <a:gd name="T100" fmla="*/ 47 w 659"/>
              <a:gd name="T101" fmla="*/ 410 h 521"/>
              <a:gd name="T102" fmla="*/ 101 w 659"/>
              <a:gd name="T103" fmla="*/ 365 h 521"/>
              <a:gd name="T104" fmla="*/ 173 w 659"/>
              <a:gd name="T105" fmla="*/ 374 h 521"/>
              <a:gd name="T106" fmla="*/ 101 w 659"/>
              <a:gd name="T107" fmla="*/ 410 h 521"/>
              <a:gd name="T108" fmla="*/ 137 w 659"/>
              <a:gd name="T109" fmla="*/ 428 h 521"/>
              <a:gd name="T110" fmla="*/ 146 w 659"/>
              <a:gd name="T111" fmla="*/ 500 h 521"/>
              <a:gd name="T112" fmla="*/ 119 w 659"/>
              <a:gd name="T113" fmla="*/ 500 h 521"/>
              <a:gd name="T114" fmla="*/ 146 w 659"/>
              <a:gd name="T115" fmla="*/ 482 h 521"/>
              <a:gd name="T116" fmla="*/ 137 w 659"/>
              <a:gd name="T117" fmla="*/ 482 h 521"/>
              <a:gd name="T118" fmla="*/ 200 w 659"/>
              <a:gd name="T119" fmla="*/ 464 h 521"/>
              <a:gd name="T120" fmla="*/ 173 w 659"/>
              <a:gd name="T121" fmla="*/ 464 h 521"/>
              <a:gd name="T122" fmla="*/ 191 w 659"/>
              <a:gd name="T123" fmla="*/ 446 h 52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59"/>
              <a:gd name="T187" fmla="*/ 0 h 521"/>
              <a:gd name="T188" fmla="*/ 659 w 659"/>
              <a:gd name="T189" fmla="*/ 521 h 52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59" h="521">
                <a:moveTo>
                  <a:pt x="551" y="113"/>
                </a:moveTo>
                <a:cubicBezTo>
                  <a:pt x="538" y="53"/>
                  <a:pt x="548" y="0"/>
                  <a:pt x="479" y="23"/>
                </a:cubicBezTo>
                <a:cubicBezTo>
                  <a:pt x="482" y="32"/>
                  <a:pt x="481" y="43"/>
                  <a:pt x="488" y="50"/>
                </a:cubicBezTo>
                <a:cubicBezTo>
                  <a:pt x="495" y="57"/>
                  <a:pt x="512" y="50"/>
                  <a:pt x="515" y="59"/>
                </a:cubicBezTo>
                <a:cubicBezTo>
                  <a:pt x="520" y="74"/>
                  <a:pt x="509" y="89"/>
                  <a:pt x="506" y="104"/>
                </a:cubicBezTo>
                <a:cubicBezTo>
                  <a:pt x="503" y="95"/>
                  <a:pt x="493" y="86"/>
                  <a:pt x="497" y="77"/>
                </a:cubicBezTo>
                <a:cubicBezTo>
                  <a:pt x="519" y="23"/>
                  <a:pt x="586" y="116"/>
                  <a:pt x="515" y="68"/>
                </a:cubicBezTo>
                <a:cubicBezTo>
                  <a:pt x="506" y="74"/>
                  <a:pt x="488" y="75"/>
                  <a:pt x="488" y="86"/>
                </a:cubicBezTo>
                <a:cubicBezTo>
                  <a:pt x="488" y="97"/>
                  <a:pt x="512" y="94"/>
                  <a:pt x="515" y="104"/>
                </a:cubicBezTo>
                <a:cubicBezTo>
                  <a:pt x="517" y="109"/>
                  <a:pt x="499" y="176"/>
                  <a:pt x="497" y="185"/>
                </a:cubicBezTo>
                <a:cubicBezTo>
                  <a:pt x="488" y="176"/>
                  <a:pt x="481" y="165"/>
                  <a:pt x="470" y="158"/>
                </a:cubicBezTo>
                <a:cubicBezTo>
                  <a:pt x="462" y="153"/>
                  <a:pt x="436" y="142"/>
                  <a:pt x="443" y="149"/>
                </a:cubicBezTo>
                <a:cubicBezTo>
                  <a:pt x="452" y="158"/>
                  <a:pt x="467" y="161"/>
                  <a:pt x="479" y="167"/>
                </a:cubicBezTo>
                <a:cubicBezTo>
                  <a:pt x="488" y="164"/>
                  <a:pt x="506" y="167"/>
                  <a:pt x="506" y="158"/>
                </a:cubicBezTo>
                <a:cubicBezTo>
                  <a:pt x="506" y="146"/>
                  <a:pt x="459" y="133"/>
                  <a:pt x="452" y="131"/>
                </a:cubicBezTo>
                <a:cubicBezTo>
                  <a:pt x="443" y="137"/>
                  <a:pt x="428" y="139"/>
                  <a:pt x="425" y="149"/>
                </a:cubicBezTo>
                <a:cubicBezTo>
                  <a:pt x="421" y="161"/>
                  <a:pt x="423" y="179"/>
                  <a:pt x="434" y="185"/>
                </a:cubicBezTo>
                <a:cubicBezTo>
                  <a:pt x="442" y="189"/>
                  <a:pt x="440" y="167"/>
                  <a:pt x="443" y="158"/>
                </a:cubicBezTo>
                <a:cubicBezTo>
                  <a:pt x="420" y="143"/>
                  <a:pt x="382" y="108"/>
                  <a:pt x="425" y="194"/>
                </a:cubicBezTo>
                <a:cubicBezTo>
                  <a:pt x="437" y="217"/>
                  <a:pt x="470" y="221"/>
                  <a:pt x="488" y="239"/>
                </a:cubicBezTo>
                <a:cubicBezTo>
                  <a:pt x="577" y="328"/>
                  <a:pt x="444" y="222"/>
                  <a:pt x="443" y="221"/>
                </a:cubicBezTo>
                <a:cubicBezTo>
                  <a:pt x="432" y="210"/>
                  <a:pt x="425" y="197"/>
                  <a:pt x="416" y="185"/>
                </a:cubicBezTo>
                <a:cubicBezTo>
                  <a:pt x="413" y="176"/>
                  <a:pt x="403" y="166"/>
                  <a:pt x="407" y="158"/>
                </a:cubicBezTo>
                <a:cubicBezTo>
                  <a:pt x="417" y="137"/>
                  <a:pt x="451" y="155"/>
                  <a:pt x="461" y="158"/>
                </a:cubicBezTo>
                <a:cubicBezTo>
                  <a:pt x="464" y="182"/>
                  <a:pt x="455" y="211"/>
                  <a:pt x="470" y="230"/>
                </a:cubicBezTo>
                <a:cubicBezTo>
                  <a:pt x="478" y="240"/>
                  <a:pt x="497" y="216"/>
                  <a:pt x="497" y="203"/>
                </a:cubicBezTo>
                <a:cubicBezTo>
                  <a:pt x="497" y="192"/>
                  <a:pt x="479" y="191"/>
                  <a:pt x="470" y="185"/>
                </a:cubicBezTo>
                <a:cubicBezTo>
                  <a:pt x="435" y="255"/>
                  <a:pt x="469" y="244"/>
                  <a:pt x="380" y="257"/>
                </a:cubicBezTo>
                <a:cubicBezTo>
                  <a:pt x="358" y="324"/>
                  <a:pt x="372" y="256"/>
                  <a:pt x="398" y="275"/>
                </a:cubicBezTo>
                <a:cubicBezTo>
                  <a:pt x="408" y="282"/>
                  <a:pt x="404" y="299"/>
                  <a:pt x="407" y="311"/>
                </a:cubicBezTo>
                <a:cubicBezTo>
                  <a:pt x="413" y="302"/>
                  <a:pt x="415" y="288"/>
                  <a:pt x="425" y="284"/>
                </a:cubicBezTo>
                <a:cubicBezTo>
                  <a:pt x="457" y="271"/>
                  <a:pt x="463" y="336"/>
                  <a:pt x="443" y="257"/>
                </a:cubicBezTo>
                <a:cubicBezTo>
                  <a:pt x="431" y="275"/>
                  <a:pt x="419" y="293"/>
                  <a:pt x="407" y="311"/>
                </a:cubicBezTo>
                <a:cubicBezTo>
                  <a:pt x="401" y="320"/>
                  <a:pt x="389" y="338"/>
                  <a:pt x="389" y="338"/>
                </a:cubicBezTo>
                <a:cubicBezTo>
                  <a:pt x="392" y="347"/>
                  <a:pt x="404" y="357"/>
                  <a:pt x="398" y="365"/>
                </a:cubicBezTo>
                <a:cubicBezTo>
                  <a:pt x="391" y="375"/>
                  <a:pt x="374" y="374"/>
                  <a:pt x="362" y="374"/>
                </a:cubicBezTo>
                <a:cubicBezTo>
                  <a:pt x="326" y="374"/>
                  <a:pt x="290" y="365"/>
                  <a:pt x="254" y="365"/>
                </a:cubicBezTo>
                <a:cubicBezTo>
                  <a:pt x="230" y="365"/>
                  <a:pt x="302" y="371"/>
                  <a:pt x="326" y="374"/>
                </a:cubicBezTo>
                <a:cubicBezTo>
                  <a:pt x="341" y="418"/>
                  <a:pt x="328" y="408"/>
                  <a:pt x="398" y="392"/>
                </a:cubicBezTo>
                <a:cubicBezTo>
                  <a:pt x="447" y="381"/>
                  <a:pt x="476" y="358"/>
                  <a:pt x="425" y="392"/>
                </a:cubicBezTo>
                <a:cubicBezTo>
                  <a:pt x="416" y="383"/>
                  <a:pt x="400" y="378"/>
                  <a:pt x="398" y="365"/>
                </a:cubicBezTo>
                <a:cubicBezTo>
                  <a:pt x="390" y="315"/>
                  <a:pt x="447" y="361"/>
                  <a:pt x="407" y="311"/>
                </a:cubicBezTo>
                <a:cubicBezTo>
                  <a:pt x="399" y="300"/>
                  <a:pt x="353" y="279"/>
                  <a:pt x="344" y="275"/>
                </a:cubicBezTo>
                <a:cubicBezTo>
                  <a:pt x="341" y="287"/>
                  <a:pt x="330" y="300"/>
                  <a:pt x="335" y="311"/>
                </a:cubicBezTo>
                <a:cubicBezTo>
                  <a:pt x="347" y="340"/>
                  <a:pt x="383" y="306"/>
                  <a:pt x="389" y="302"/>
                </a:cubicBezTo>
                <a:cubicBezTo>
                  <a:pt x="349" y="275"/>
                  <a:pt x="317" y="265"/>
                  <a:pt x="299" y="320"/>
                </a:cubicBezTo>
                <a:cubicBezTo>
                  <a:pt x="352" y="333"/>
                  <a:pt x="342" y="318"/>
                  <a:pt x="389" y="302"/>
                </a:cubicBezTo>
                <a:cubicBezTo>
                  <a:pt x="399" y="361"/>
                  <a:pt x="401" y="369"/>
                  <a:pt x="353" y="401"/>
                </a:cubicBezTo>
                <a:cubicBezTo>
                  <a:pt x="350" y="392"/>
                  <a:pt x="340" y="382"/>
                  <a:pt x="344" y="374"/>
                </a:cubicBezTo>
                <a:cubicBezTo>
                  <a:pt x="348" y="366"/>
                  <a:pt x="362" y="365"/>
                  <a:pt x="371" y="365"/>
                </a:cubicBezTo>
                <a:cubicBezTo>
                  <a:pt x="401" y="365"/>
                  <a:pt x="431" y="371"/>
                  <a:pt x="461" y="374"/>
                </a:cubicBezTo>
                <a:cubicBezTo>
                  <a:pt x="470" y="377"/>
                  <a:pt x="488" y="374"/>
                  <a:pt x="488" y="383"/>
                </a:cubicBezTo>
                <a:cubicBezTo>
                  <a:pt x="488" y="394"/>
                  <a:pt x="469" y="409"/>
                  <a:pt x="461" y="401"/>
                </a:cubicBezTo>
                <a:cubicBezTo>
                  <a:pt x="453" y="393"/>
                  <a:pt x="468" y="374"/>
                  <a:pt x="479" y="374"/>
                </a:cubicBezTo>
                <a:cubicBezTo>
                  <a:pt x="488" y="374"/>
                  <a:pt x="473" y="392"/>
                  <a:pt x="470" y="401"/>
                </a:cubicBezTo>
                <a:cubicBezTo>
                  <a:pt x="467" y="413"/>
                  <a:pt x="464" y="425"/>
                  <a:pt x="461" y="437"/>
                </a:cubicBezTo>
                <a:cubicBezTo>
                  <a:pt x="464" y="449"/>
                  <a:pt x="462" y="463"/>
                  <a:pt x="470" y="473"/>
                </a:cubicBezTo>
                <a:cubicBezTo>
                  <a:pt x="470" y="473"/>
                  <a:pt x="536" y="503"/>
                  <a:pt x="488" y="455"/>
                </a:cubicBezTo>
                <a:cubicBezTo>
                  <a:pt x="479" y="446"/>
                  <a:pt x="464" y="443"/>
                  <a:pt x="452" y="437"/>
                </a:cubicBezTo>
                <a:cubicBezTo>
                  <a:pt x="446" y="419"/>
                  <a:pt x="416" y="389"/>
                  <a:pt x="434" y="383"/>
                </a:cubicBezTo>
                <a:cubicBezTo>
                  <a:pt x="452" y="377"/>
                  <a:pt x="488" y="365"/>
                  <a:pt x="488" y="365"/>
                </a:cubicBezTo>
                <a:cubicBezTo>
                  <a:pt x="504" y="413"/>
                  <a:pt x="515" y="403"/>
                  <a:pt x="560" y="392"/>
                </a:cubicBezTo>
                <a:cubicBezTo>
                  <a:pt x="525" y="380"/>
                  <a:pt x="504" y="390"/>
                  <a:pt x="470" y="401"/>
                </a:cubicBezTo>
                <a:cubicBezTo>
                  <a:pt x="502" y="412"/>
                  <a:pt x="569" y="428"/>
                  <a:pt x="569" y="428"/>
                </a:cubicBezTo>
                <a:cubicBezTo>
                  <a:pt x="566" y="437"/>
                  <a:pt x="552" y="450"/>
                  <a:pt x="560" y="455"/>
                </a:cubicBezTo>
                <a:cubicBezTo>
                  <a:pt x="570" y="462"/>
                  <a:pt x="584" y="446"/>
                  <a:pt x="596" y="446"/>
                </a:cubicBezTo>
                <a:cubicBezTo>
                  <a:pt x="609" y="446"/>
                  <a:pt x="652" y="469"/>
                  <a:pt x="659" y="473"/>
                </a:cubicBezTo>
                <a:cubicBezTo>
                  <a:pt x="650" y="476"/>
                  <a:pt x="641" y="483"/>
                  <a:pt x="632" y="482"/>
                </a:cubicBezTo>
                <a:cubicBezTo>
                  <a:pt x="613" y="480"/>
                  <a:pt x="578" y="464"/>
                  <a:pt x="578" y="464"/>
                </a:cubicBezTo>
                <a:cubicBezTo>
                  <a:pt x="575" y="455"/>
                  <a:pt x="569" y="428"/>
                  <a:pt x="569" y="437"/>
                </a:cubicBezTo>
                <a:cubicBezTo>
                  <a:pt x="569" y="504"/>
                  <a:pt x="630" y="468"/>
                  <a:pt x="488" y="482"/>
                </a:cubicBezTo>
                <a:cubicBezTo>
                  <a:pt x="500" y="485"/>
                  <a:pt x="517" y="481"/>
                  <a:pt x="524" y="491"/>
                </a:cubicBezTo>
                <a:cubicBezTo>
                  <a:pt x="530" y="499"/>
                  <a:pt x="524" y="516"/>
                  <a:pt x="515" y="518"/>
                </a:cubicBezTo>
                <a:cubicBezTo>
                  <a:pt x="505" y="521"/>
                  <a:pt x="497" y="506"/>
                  <a:pt x="488" y="500"/>
                </a:cubicBezTo>
                <a:cubicBezTo>
                  <a:pt x="462" y="447"/>
                  <a:pt x="474" y="477"/>
                  <a:pt x="452" y="410"/>
                </a:cubicBezTo>
                <a:cubicBezTo>
                  <a:pt x="447" y="395"/>
                  <a:pt x="422" y="404"/>
                  <a:pt x="407" y="401"/>
                </a:cubicBezTo>
                <a:cubicBezTo>
                  <a:pt x="383" y="404"/>
                  <a:pt x="335" y="410"/>
                  <a:pt x="335" y="410"/>
                </a:cubicBezTo>
                <a:cubicBezTo>
                  <a:pt x="318" y="360"/>
                  <a:pt x="327" y="351"/>
                  <a:pt x="272" y="365"/>
                </a:cubicBezTo>
                <a:cubicBezTo>
                  <a:pt x="288" y="427"/>
                  <a:pt x="305" y="412"/>
                  <a:pt x="362" y="401"/>
                </a:cubicBezTo>
                <a:cubicBezTo>
                  <a:pt x="288" y="376"/>
                  <a:pt x="327" y="380"/>
                  <a:pt x="245" y="392"/>
                </a:cubicBezTo>
                <a:cubicBezTo>
                  <a:pt x="266" y="398"/>
                  <a:pt x="289" y="399"/>
                  <a:pt x="308" y="410"/>
                </a:cubicBezTo>
                <a:cubicBezTo>
                  <a:pt x="317" y="415"/>
                  <a:pt x="321" y="427"/>
                  <a:pt x="326" y="437"/>
                </a:cubicBezTo>
                <a:cubicBezTo>
                  <a:pt x="330" y="445"/>
                  <a:pt x="343" y="460"/>
                  <a:pt x="335" y="464"/>
                </a:cubicBezTo>
                <a:cubicBezTo>
                  <a:pt x="325" y="469"/>
                  <a:pt x="317" y="452"/>
                  <a:pt x="308" y="446"/>
                </a:cubicBezTo>
                <a:cubicBezTo>
                  <a:pt x="296" y="437"/>
                  <a:pt x="284" y="428"/>
                  <a:pt x="272" y="419"/>
                </a:cubicBezTo>
                <a:cubicBezTo>
                  <a:pt x="269" y="410"/>
                  <a:pt x="271" y="396"/>
                  <a:pt x="263" y="392"/>
                </a:cubicBezTo>
                <a:cubicBezTo>
                  <a:pt x="252" y="387"/>
                  <a:pt x="214" y="416"/>
                  <a:pt x="209" y="419"/>
                </a:cubicBezTo>
                <a:cubicBezTo>
                  <a:pt x="209" y="419"/>
                  <a:pt x="227" y="407"/>
                  <a:pt x="236" y="401"/>
                </a:cubicBezTo>
                <a:cubicBezTo>
                  <a:pt x="245" y="404"/>
                  <a:pt x="263" y="401"/>
                  <a:pt x="263" y="410"/>
                </a:cubicBezTo>
                <a:cubicBezTo>
                  <a:pt x="263" y="432"/>
                  <a:pt x="223" y="441"/>
                  <a:pt x="209" y="446"/>
                </a:cubicBezTo>
                <a:cubicBezTo>
                  <a:pt x="197" y="428"/>
                  <a:pt x="185" y="410"/>
                  <a:pt x="173" y="392"/>
                </a:cubicBezTo>
                <a:cubicBezTo>
                  <a:pt x="168" y="384"/>
                  <a:pt x="137" y="383"/>
                  <a:pt x="146" y="383"/>
                </a:cubicBezTo>
                <a:cubicBezTo>
                  <a:pt x="158" y="383"/>
                  <a:pt x="170" y="389"/>
                  <a:pt x="182" y="392"/>
                </a:cubicBezTo>
                <a:cubicBezTo>
                  <a:pt x="215" y="384"/>
                  <a:pt x="274" y="376"/>
                  <a:pt x="227" y="329"/>
                </a:cubicBezTo>
                <a:cubicBezTo>
                  <a:pt x="220" y="322"/>
                  <a:pt x="209" y="323"/>
                  <a:pt x="200" y="320"/>
                </a:cubicBezTo>
                <a:cubicBezTo>
                  <a:pt x="191" y="326"/>
                  <a:pt x="176" y="328"/>
                  <a:pt x="173" y="338"/>
                </a:cubicBezTo>
                <a:cubicBezTo>
                  <a:pt x="159" y="380"/>
                  <a:pt x="220" y="383"/>
                  <a:pt x="146" y="365"/>
                </a:cubicBezTo>
                <a:cubicBezTo>
                  <a:pt x="168" y="299"/>
                  <a:pt x="182" y="306"/>
                  <a:pt x="128" y="320"/>
                </a:cubicBezTo>
                <a:cubicBezTo>
                  <a:pt x="105" y="339"/>
                  <a:pt x="75" y="351"/>
                  <a:pt x="56" y="374"/>
                </a:cubicBezTo>
                <a:cubicBezTo>
                  <a:pt x="47" y="384"/>
                  <a:pt x="47" y="400"/>
                  <a:pt x="38" y="410"/>
                </a:cubicBezTo>
                <a:cubicBezTo>
                  <a:pt x="31" y="418"/>
                  <a:pt x="0" y="428"/>
                  <a:pt x="11" y="428"/>
                </a:cubicBezTo>
                <a:cubicBezTo>
                  <a:pt x="24" y="428"/>
                  <a:pt x="35" y="415"/>
                  <a:pt x="47" y="410"/>
                </a:cubicBezTo>
                <a:cubicBezTo>
                  <a:pt x="91" y="391"/>
                  <a:pt x="86" y="393"/>
                  <a:pt x="128" y="383"/>
                </a:cubicBezTo>
                <a:cubicBezTo>
                  <a:pt x="174" y="453"/>
                  <a:pt x="109" y="376"/>
                  <a:pt x="101" y="365"/>
                </a:cubicBezTo>
                <a:cubicBezTo>
                  <a:pt x="126" y="466"/>
                  <a:pt x="103" y="449"/>
                  <a:pt x="137" y="410"/>
                </a:cubicBezTo>
                <a:cubicBezTo>
                  <a:pt x="148" y="397"/>
                  <a:pt x="161" y="386"/>
                  <a:pt x="173" y="374"/>
                </a:cubicBezTo>
                <a:cubicBezTo>
                  <a:pt x="107" y="352"/>
                  <a:pt x="132" y="343"/>
                  <a:pt x="92" y="383"/>
                </a:cubicBezTo>
                <a:cubicBezTo>
                  <a:pt x="95" y="392"/>
                  <a:pt x="93" y="406"/>
                  <a:pt x="101" y="410"/>
                </a:cubicBezTo>
                <a:cubicBezTo>
                  <a:pt x="123" y="421"/>
                  <a:pt x="140" y="382"/>
                  <a:pt x="146" y="374"/>
                </a:cubicBezTo>
                <a:cubicBezTo>
                  <a:pt x="179" y="472"/>
                  <a:pt x="137" y="323"/>
                  <a:pt x="137" y="428"/>
                </a:cubicBezTo>
                <a:cubicBezTo>
                  <a:pt x="137" y="441"/>
                  <a:pt x="149" y="452"/>
                  <a:pt x="155" y="464"/>
                </a:cubicBezTo>
                <a:cubicBezTo>
                  <a:pt x="152" y="476"/>
                  <a:pt x="146" y="488"/>
                  <a:pt x="146" y="500"/>
                </a:cubicBezTo>
                <a:cubicBezTo>
                  <a:pt x="146" y="509"/>
                  <a:pt x="164" y="473"/>
                  <a:pt x="155" y="473"/>
                </a:cubicBezTo>
                <a:cubicBezTo>
                  <a:pt x="140" y="473"/>
                  <a:pt x="133" y="494"/>
                  <a:pt x="119" y="500"/>
                </a:cubicBezTo>
                <a:cubicBezTo>
                  <a:pt x="105" y="506"/>
                  <a:pt x="89" y="506"/>
                  <a:pt x="74" y="509"/>
                </a:cubicBezTo>
                <a:cubicBezTo>
                  <a:pt x="97" y="475"/>
                  <a:pt x="106" y="469"/>
                  <a:pt x="146" y="482"/>
                </a:cubicBezTo>
                <a:cubicBezTo>
                  <a:pt x="149" y="491"/>
                  <a:pt x="164" y="509"/>
                  <a:pt x="155" y="509"/>
                </a:cubicBezTo>
                <a:cubicBezTo>
                  <a:pt x="144" y="509"/>
                  <a:pt x="139" y="493"/>
                  <a:pt x="137" y="482"/>
                </a:cubicBezTo>
                <a:cubicBezTo>
                  <a:pt x="135" y="473"/>
                  <a:pt x="143" y="464"/>
                  <a:pt x="146" y="455"/>
                </a:cubicBezTo>
                <a:cubicBezTo>
                  <a:pt x="164" y="458"/>
                  <a:pt x="187" y="451"/>
                  <a:pt x="200" y="464"/>
                </a:cubicBezTo>
                <a:cubicBezTo>
                  <a:pt x="209" y="473"/>
                  <a:pt x="203" y="500"/>
                  <a:pt x="191" y="500"/>
                </a:cubicBezTo>
                <a:cubicBezTo>
                  <a:pt x="178" y="500"/>
                  <a:pt x="169" y="477"/>
                  <a:pt x="173" y="464"/>
                </a:cubicBezTo>
                <a:cubicBezTo>
                  <a:pt x="176" y="455"/>
                  <a:pt x="191" y="470"/>
                  <a:pt x="200" y="473"/>
                </a:cubicBezTo>
                <a:cubicBezTo>
                  <a:pt x="197" y="464"/>
                  <a:pt x="182" y="450"/>
                  <a:pt x="191" y="446"/>
                </a:cubicBezTo>
                <a:cubicBezTo>
                  <a:pt x="226" y="432"/>
                  <a:pt x="263" y="473"/>
                  <a:pt x="236" y="446"/>
                </a:cubicBezTo>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pic>
        <p:nvPicPr>
          <p:cNvPr id="73745" name="Picture 17" descr="MMj0284046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676400"/>
            <a:ext cx="274320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6" name="Picture 18" descr="MMj0284046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1600200"/>
            <a:ext cx="274320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79" name="Freeform 19"/>
          <p:cNvSpPr>
            <a:spLocks/>
          </p:cNvSpPr>
          <p:nvPr/>
        </p:nvSpPr>
        <p:spPr bwMode="auto">
          <a:xfrm rot="-3228258">
            <a:off x="5829300" y="5372100"/>
            <a:ext cx="495300" cy="876300"/>
          </a:xfrm>
          <a:custGeom>
            <a:avLst/>
            <a:gdLst>
              <a:gd name="T0" fmla="*/ 479 w 659"/>
              <a:gd name="T1" fmla="*/ 23 h 521"/>
              <a:gd name="T2" fmla="*/ 515 w 659"/>
              <a:gd name="T3" fmla="*/ 59 h 521"/>
              <a:gd name="T4" fmla="*/ 497 w 659"/>
              <a:gd name="T5" fmla="*/ 77 h 521"/>
              <a:gd name="T6" fmla="*/ 488 w 659"/>
              <a:gd name="T7" fmla="*/ 86 h 521"/>
              <a:gd name="T8" fmla="*/ 497 w 659"/>
              <a:gd name="T9" fmla="*/ 185 h 521"/>
              <a:gd name="T10" fmla="*/ 443 w 659"/>
              <a:gd name="T11" fmla="*/ 149 h 521"/>
              <a:gd name="T12" fmla="*/ 506 w 659"/>
              <a:gd name="T13" fmla="*/ 158 h 521"/>
              <a:gd name="T14" fmla="*/ 425 w 659"/>
              <a:gd name="T15" fmla="*/ 149 h 521"/>
              <a:gd name="T16" fmla="*/ 443 w 659"/>
              <a:gd name="T17" fmla="*/ 158 h 521"/>
              <a:gd name="T18" fmla="*/ 488 w 659"/>
              <a:gd name="T19" fmla="*/ 239 h 521"/>
              <a:gd name="T20" fmla="*/ 416 w 659"/>
              <a:gd name="T21" fmla="*/ 185 h 521"/>
              <a:gd name="T22" fmla="*/ 461 w 659"/>
              <a:gd name="T23" fmla="*/ 158 h 521"/>
              <a:gd name="T24" fmla="*/ 497 w 659"/>
              <a:gd name="T25" fmla="*/ 203 h 521"/>
              <a:gd name="T26" fmla="*/ 380 w 659"/>
              <a:gd name="T27" fmla="*/ 257 h 521"/>
              <a:gd name="T28" fmla="*/ 407 w 659"/>
              <a:gd name="T29" fmla="*/ 311 h 521"/>
              <a:gd name="T30" fmla="*/ 443 w 659"/>
              <a:gd name="T31" fmla="*/ 257 h 521"/>
              <a:gd name="T32" fmla="*/ 389 w 659"/>
              <a:gd name="T33" fmla="*/ 338 h 521"/>
              <a:gd name="T34" fmla="*/ 362 w 659"/>
              <a:gd name="T35" fmla="*/ 374 h 521"/>
              <a:gd name="T36" fmla="*/ 326 w 659"/>
              <a:gd name="T37" fmla="*/ 374 h 521"/>
              <a:gd name="T38" fmla="*/ 425 w 659"/>
              <a:gd name="T39" fmla="*/ 392 h 521"/>
              <a:gd name="T40" fmla="*/ 407 w 659"/>
              <a:gd name="T41" fmla="*/ 311 h 521"/>
              <a:gd name="T42" fmla="*/ 335 w 659"/>
              <a:gd name="T43" fmla="*/ 311 h 521"/>
              <a:gd name="T44" fmla="*/ 299 w 659"/>
              <a:gd name="T45" fmla="*/ 320 h 521"/>
              <a:gd name="T46" fmla="*/ 353 w 659"/>
              <a:gd name="T47" fmla="*/ 401 h 521"/>
              <a:gd name="T48" fmla="*/ 371 w 659"/>
              <a:gd name="T49" fmla="*/ 365 h 521"/>
              <a:gd name="T50" fmla="*/ 488 w 659"/>
              <a:gd name="T51" fmla="*/ 383 h 521"/>
              <a:gd name="T52" fmla="*/ 479 w 659"/>
              <a:gd name="T53" fmla="*/ 374 h 521"/>
              <a:gd name="T54" fmla="*/ 461 w 659"/>
              <a:gd name="T55" fmla="*/ 437 h 521"/>
              <a:gd name="T56" fmla="*/ 488 w 659"/>
              <a:gd name="T57" fmla="*/ 455 h 521"/>
              <a:gd name="T58" fmla="*/ 434 w 659"/>
              <a:gd name="T59" fmla="*/ 383 h 521"/>
              <a:gd name="T60" fmla="*/ 560 w 659"/>
              <a:gd name="T61" fmla="*/ 392 h 521"/>
              <a:gd name="T62" fmla="*/ 569 w 659"/>
              <a:gd name="T63" fmla="*/ 428 h 521"/>
              <a:gd name="T64" fmla="*/ 596 w 659"/>
              <a:gd name="T65" fmla="*/ 446 h 521"/>
              <a:gd name="T66" fmla="*/ 632 w 659"/>
              <a:gd name="T67" fmla="*/ 482 h 521"/>
              <a:gd name="T68" fmla="*/ 569 w 659"/>
              <a:gd name="T69" fmla="*/ 437 h 521"/>
              <a:gd name="T70" fmla="*/ 524 w 659"/>
              <a:gd name="T71" fmla="*/ 491 h 521"/>
              <a:gd name="T72" fmla="*/ 488 w 659"/>
              <a:gd name="T73" fmla="*/ 500 h 521"/>
              <a:gd name="T74" fmla="*/ 407 w 659"/>
              <a:gd name="T75" fmla="*/ 401 h 521"/>
              <a:gd name="T76" fmla="*/ 272 w 659"/>
              <a:gd name="T77" fmla="*/ 365 h 521"/>
              <a:gd name="T78" fmla="*/ 245 w 659"/>
              <a:gd name="T79" fmla="*/ 392 h 521"/>
              <a:gd name="T80" fmla="*/ 326 w 659"/>
              <a:gd name="T81" fmla="*/ 437 h 521"/>
              <a:gd name="T82" fmla="*/ 308 w 659"/>
              <a:gd name="T83" fmla="*/ 446 h 521"/>
              <a:gd name="T84" fmla="*/ 263 w 659"/>
              <a:gd name="T85" fmla="*/ 392 h 521"/>
              <a:gd name="T86" fmla="*/ 236 w 659"/>
              <a:gd name="T87" fmla="*/ 401 h 521"/>
              <a:gd name="T88" fmla="*/ 209 w 659"/>
              <a:gd name="T89" fmla="*/ 446 h 521"/>
              <a:gd name="T90" fmla="*/ 146 w 659"/>
              <a:gd name="T91" fmla="*/ 383 h 521"/>
              <a:gd name="T92" fmla="*/ 227 w 659"/>
              <a:gd name="T93" fmla="*/ 329 h 521"/>
              <a:gd name="T94" fmla="*/ 173 w 659"/>
              <a:gd name="T95" fmla="*/ 338 h 521"/>
              <a:gd name="T96" fmla="*/ 128 w 659"/>
              <a:gd name="T97" fmla="*/ 320 h 521"/>
              <a:gd name="T98" fmla="*/ 38 w 659"/>
              <a:gd name="T99" fmla="*/ 410 h 521"/>
              <a:gd name="T100" fmla="*/ 47 w 659"/>
              <a:gd name="T101" fmla="*/ 410 h 521"/>
              <a:gd name="T102" fmla="*/ 101 w 659"/>
              <a:gd name="T103" fmla="*/ 365 h 521"/>
              <a:gd name="T104" fmla="*/ 173 w 659"/>
              <a:gd name="T105" fmla="*/ 374 h 521"/>
              <a:gd name="T106" fmla="*/ 101 w 659"/>
              <a:gd name="T107" fmla="*/ 410 h 521"/>
              <a:gd name="T108" fmla="*/ 137 w 659"/>
              <a:gd name="T109" fmla="*/ 428 h 521"/>
              <a:gd name="T110" fmla="*/ 146 w 659"/>
              <a:gd name="T111" fmla="*/ 500 h 521"/>
              <a:gd name="T112" fmla="*/ 119 w 659"/>
              <a:gd name="T113" fmla="*/ 500 h 521"/>
              <a:gd name="T114" fmla="*/ 146 w 659"/>
              <a:gd name="T115" fmla="*/ 482 h 521"/>
              <a:gd name="T116" fmla="*/ 137 w 659"/>
              <a:gd name="T117" fmla="*/ 482 h 521"/>
              <a:gd name="T118" fmla="*/ 200 w 659"/>
              <a:gd name="T119" fmla="*/ 464 h 521"/>
              <a:gd name="T120" fmla="*/ 173 w 659"/>
              <a:gd name="T121" fmla="*/ 464 h 521"/>
              <a:gd name="T122" fmla="*/ 191 w 659"/>
              <a:gd name="T123" fmla="*/ 446 h 52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59"/>
              <a:gd name="T187" fmla="*/ 0 h 521"/>
              <a:gd name="T188" fmla="*/ 659 w 659"/>
              <a:gd name="T189" fmla="*/ 521 h 52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59" h="521">
                <a:moveTo>
                  <a:pt x="551" y="113"/>
                </a:moveTo>
                <a:cubicBezTo>
                  <a:pt x="538" y="53"/>
                  <a:pt x="548" y="0"/>
                  <a:pt x="479" y="23"/>
                </a:cubicBezTo>
                <a:cubicBezTo>
                  <a:pt x="482" y="32"/>
                  <a:pt x="481" y="43"/>
                  <a:pt x="488" y="50"/>
                </a:cubicBezTo>
                <a:cubicBezTo>
                  <a:pt x="495" y="57"/>
                  <a:pt x="512" y="50"/>
                  <a:pt x="515" y="59"/>
                </a:cubicBezTo>
                <a:cubicBezTo>
                  <a:pt x="520" y="74"/>
                  <a:pt x="509" y="89"/>
                  <a:pt x="506" y="104"/>
                </a:cubicBezTo>
                <a:cubicBezTo>
                  <a:pt x="503" y="95"/>
                  <a:pt x="493" y="86"/>
                  <a:pt x="497" y="77"/>
                </a:cubicBezTo>
                <a:cubicBezTo>
                  <a:pt x="519" y="23"/>
                  <a:pt x="586" y="116"/>
                  <a:pt x="515" y="68"/>
                </a:cubicBezTo>
                <a:cubicBezTo>
                  <a:pt x="506" y="74"/>
                  <a:pt x="488" y="75"/>
                  <a:pt x="488" y="86"/>
                </a:cubicBezTo>
                <a:cubicBezTo>
                  <a:pt x="488" y="97"/>
                  <a:pt x="512" y="94"/>
                  <a:pt x="515" y="104"/>
                </a:cubicBezTo>
                <a:cubicBezTo>
                  <a:pt x="517" y="109"/>
                  <a:pt x="499" y="176"/>
                  <a:pt x="497" y="185"/>
                </a:cubicBezTo>
                <a:cubicBezTo>
                  <a:pt x="488" y="176"/>
                  <a:pt x="481" y="165"/>
                  <a:pt x="470" y="158"/>
                </a:cubicBezTo>
                <a:cubicBezTo>
                  <a:pt x="462" y="153"/>
                  <a:pt x="436" y="142"/>
                  <a:pt x="443" y="149"/>
                </a:cubicBezTo>
                <a:cubicBezTo>
                  <a:pt x="452" y="158"/>
                  <a:pt x="467" y="161"/>
                  <a:pt x="479" y="167"/>
                </a:cubicBezTo>
                <a:cubicBezTo>
                  <a:pt x="488" y="164"/>
                  <a:pt x="506" y="167"/>
                  <a:pt x="506" y="158"/>
                </a:cubicBezTo>
                <a:cubicBezTo>
                  <a:pt x="506" y="146"/>
                  <a:pt x="459" y="133"/>
                  <a:pt x="452" y="131"/>
                </a:cubicBezTo>
                <a:cubicBezTo>
                  <a:pt x="443" y="137"/>
                  <a:pt x="428" y="139"/>
                  <a:pt x="425" y="149"/>
                </a:cubicBezTo>
                <a:cubicBezTo>
                  <a:pt x="421" y="161"/>
                  <a:pt x="423" y="179"/>
                  <a:pt x="434" y="185"/>
                </a:cubicBezTo>
                <a:cubicBezTo>
                  <a:pt x="442" y="189"/>
                  <a:pt x="440" y="167"/>
                  <a:pt x="443" y="158"/>
                </a:cubicBezTo>
                <a:cubicBezTo>
                  <a:pt x="420" y="143"/>
                  <a:pt x="382" y="108"/>
                  <a:pt x="425" y="194"/>
                </a:cubicBezTo>
                <a:cubicBezTo>
                  <a:pt x="437" y="217"/>
                  <a:pt x="470" y="221"/>
                  <a:pt x="488" y="239"/>
                </a:cubicBezTo>
                <a:cubicBezTo>
                  <a:pt x="577" y="328"/>
                  <a:pt x="444" y="222"/>
                  <a:pt x="443" y="221"/>
                </a:cubicBezTo>
                <a:cubicBezTo>
                  <a:pt x="432" y="210"/>
                  <a:pt x="425" y="197"/>
                  <a:pt x="416" y="185"/>
                </a:cubicBezTo>
                <a:cubicBezTo>
                  <a:pt x="413" y="176"/>
                  <a:pt x="403" y="166"/>
                  <a:pt x="407" y="158"/>
                </a:cubicBezTo>
                <a:cubicBezTo>
                  <a:pt x="417" y="137"/>
                  <a:pt x="451" y="155"/>
                  <a:pt x="461" y="158"/>
                </a:cubicBezTo>
                <a:cubicBezTo>
                  <a:pt x="464" y="182"/>
                  <a:pt x="455" y="211"/>
                  <a:pt x="470" y="230"/>
                </a:cubicBezTo>
                <a:cubicBezTo>
                  <a:pt x="478" y="240"/>
                  <a:pt x="497" y="216"/>
                  <a:pt x="497" y="203"/>
                </a:cubicBezTo>
                <a:cubicBezTo>
                  <a:pt x="497" y="192"/>
                  <a:pt x="479" y="191"/>
                  <a:pt x="470" y="185"/>
                </a:cubicBezTo>
                <a:cubicBezTo>
                  <a:pt x="435" y="255"/>
                  <a:pt x="469" y="244"/>
                  <a:pt x="380" y="257"/>
                </a:cubicBezTo>
                <a:cubicBezTo>
                  <a:pt x="358" y="324"/>
                  <a:pt x="372" y="256"/>
                  <a:pt x="398" y="275"/>
                </a:cubicBezTo>
                <a:cubicBezTo>
                  <a:pt x="408" y="282"/>
                  <a:pt x="404" y="299"/>
                  <a:pt x="407" y="311"/>
                </a:cubicBezTo>
                <a:cubicBezTo>
                  <a:pt x="413" y="302"/>
                  <a:pt x="415" y="288"/>
                  <a:pt x="425" y="284"/>
                </a:cubicBezTo>
                <a:cubicBezTo>
                  <a:pt x="457" y="271"/>
                  <a:pt x="463" y="336"/>
                  <a:pt x="443" y="257"/>
                </a:cubicBezTo>
                <a:cubicBezTo>
                  <a:pt x="431" y="275"/>
                  <a:pt x="419" y="293"/>
                  <a:pt x="407" y="311"/>
                </a:cubicBezTo>
                <a:cubicBezTo>
                  <a:pt x="401" y="320"/>
                  <a:pt x="389" y="338"/>
                  <a:pt x="389" y="338"/>
                </a:cubicBezTo>
                <a:cubicBezTo>
                  <a:pt x="392" y="347"/>
                  <a:pt x="404" y="357"/>
                  <a:pt x="398" y="365"/>
                </a:cubicBezTo>
                <a:cubicBezTo>
                  <a:pt x="391" y="375"/>
                  <a:pt x="374" y="374"/>
                  <a:pt x="362" y="374"/>
                </a:cubicBezTo>
                <a:cubicBezTo>
                  <a:pt x="326" y="374"/>
                  <a:pt x="290" y="365"/>
                  <a:pt x="254" y="365"/>
                </a:cubicBezTo>
                <a:cubicBezTo>
                  <a:pt x="230" y="365"/>
                  <a:pt x="302" y="371"/>
                  <a:pt x="326" y="374"/>
                </a:cubicBezTo>
                <a:cubicBezTo>
                  <a:pt x="341" y="418"/>
                  <a:pt x="328" y="408"/>
                  <a:pt x="398" y="392"/>
                </a:cubicBezTo>
                <a:cubicBezTo>
                  <a:pt x="447" y="381"/>
                  <a:pt x="476" y="358"/>
                  <a:pt x="425" y="392"/>
                </a:cubicBezTo>
                <a:cubicBezTo>
                  <a:pt x="416" y="383"/>
                  <a:pt x="400" y="378"/>
                  <a:pt x="398" y="365"/>
                </a:cubicBezTo>
                <a:cubicBezTo>
                  <a:pt x="390" y="315"/>
                  <a:pt x="447" y="361"/>
                  <a:pt x="407" y="311"/>
                </a:cubicBezTo>
                <a:cubicBezTo>
                  <a:pt x="399" y="300"/>
                  <a:pt x="353" y="279"/>
                  <a:pt x="344" y="275"/>
                </a:cubicBezTo>
                <a:cubicBezTo>
                  <a:pt x="341" y="287"/>
                  <a:pt x="330" y="300"/>
                  <a:pt x="335" y="311"/>
                </a:cubicBezTo>
                <a:cubicBezTo>
                  <a:pt x="347" y="340"/>
                  <a:pt x="383" y="306"/>
                  <a:pt x="389" y="302"/>
                </a:cubicBezTo>
                <a:cubicBezTo>
                  <a:pt x="349" y="275"/>
                  <a:pt x="317" y="265"/>
                  <a:pt x="299" y="320"/>
                </a:cubicBezTo>
                <a:cubicBezTo>
                  <a:pt x="352" y="333"/>
                  <a:pt x="342" y="318"/>
                  <a:pt x="389" y="302"/>
                </a:cubicBezTo>
                <a:cubicBezTo>
                  <a:pt x="399" y="361"/>
                  <a:pt x="401" y="369"/>
                  <a:pt x="353" y="401"/>
                </a:cubicBezTo>
                <a:cubicBezTo>
                  <a:pt x="350" y="392"/>
                  <a:pt x="340" y="382"/>
                  <a:pt x="344" y="374"/>
                </a:cubicBezTo>
                <a:cubicBezTo>
                  <a:pt x="348" y="366"/>
                  <a:pt x="362" y="365"/>
                  <a:pt x="371" y="365"/>
                </a:cubicBezTo>
                <a:cubicBezTo>
                  <a:pt x="401" y="365"/>
                  <a:pt x="431" y="371"/>
                  <a:pt x="461" y="374"/>
                </a:cubicBezTo>
                <a:cubicBezTo>
                  <a:pt x="470" y="377"/>
                  <a:pt x="488" y="374"/>
                  <a:pt x="488" y="383"/>
                </a:cubicBezTo>
                <a:cubicBezTo>
                  <a:pt x="488" y="394"/>
                  <a:pt x="469" y="409"/>
                  <a:pt x="461" y="401"/>
                </a:cubicBezTo>
                <a:cubicBezTo>
                  <a:pt x="453" y="393"/>
                  <a:pt x="468" y="374"/>
                  <a:pt x="479" y="374"/>
                </a:cubicBezTo>
                <a:cubicBezTo>
                  <a:pt x="488" y="374"/>
                  <a:pt x="473" y="392"/>
                  <a:pt x="470" y="401"/>
                </a:cubicBezTo>
                <a:cubicBezTo>
                  <a:pt x="467" y="413"/>
                  <a:pt x="464" y="425"/>
                  <a:pt x="461" y="437"/>
                </a:cubicBezTo>
                <a:cubicBezTo>
                  <a:pt x="464" y="449"/>
                  <a:pt x="462" y="463"/>
                  <a:pt x="470" y="473"/>
                </a:cubicBezTo>
                <a:cubicBezTo>
                  <a:pt x="470" y="473"/>
                  <a:pt x="536" y="503"/>
                  <a:pt x="488" y="455"/>
                </a:cubicBezTo>
                <a:cubicBezTo>
                  <a:pt x="479" y="446"/>
                  <a:pt x="464" y="443"/>
                  <a:pt x="452" y="437"/>
                </a:cubicBezTo>
                <a:cubicBezTo>
                  <a:pt x="446" y="419"/>
                  <a:pt x="416" y="389"/>
                  <a:pt x="434" y="383"/>
                </a:cubicBezTo>
                <a:cubicBezTo>
                  <a:pt x="452" y="377"/>
                  <a:pt x="488" y="365"/>
                  <a:pt x="488" y="365"/>
                </a:cubicBezTo>
                <a:cubicBezTo>
                  <a:pt x="504" y="413"/>
                  <a:pt x="515" y="403"/>
                  <a:pt x="560" y="392"/>
                </a:cubicBezTo>
                <a:cubicBezTo>
                  <a:pt x="525" y="380"/>
                  <a:pt x="504" y="390"/>
                  <a:pt x="470" y="401"/>
                </a:cubicBezTo>
                <a:cubicBezTo>
                  <a:pt x="502" y="412"/>
                  <a:pt x="569" y="428"/>
                  <a:pt x="569" y="428"/>
                </a:cubicBezTo>
                <a:cubicBezTo>
                  <a:pt x="566" y="437"/>
                  <a:pt x="552" y="450"/>
                  <a:pt x="560" y="455"/>
                </a:cubicBezTo>
                <a:cubicBezTo>
                  <a:pt x="570" y="462"/>
                  <a:pt x="584" y="446"/>
                  <a:pt x="596" y="446"/>
                </a:cubicBezTo>
                <a:cubicBezTo>
                  <a:pt x="609" y="446"/>
                  <a:pt x="652" y="469"/>
                  <a:pt x="659" y="473"/>
                </a:cubicBezTo>
                <a:cubicBezTo>
                  <a:pt x="650" y="476"/>
                  <a:pt x="641" y="483"/>
                  <a:pt x="632" y="482"/>
                </a:cubicBezTo>
                <a:cubicBezTo>
                  <a:pt x="613" y="480"/>
                  <a:pt x="578" y="464"/>
                  <a:pt x="578" y="464"/>
                </a:cubicBezTo>
                <a:cubicBezTo>
                  <a:pt x="575" y="455"/>
                  <a:pt x="569" y="428"/>
                  <a:pt x="569" y="437"/>
                </a:cubicBezTo>
                <a:cubicBezTo>
                  <a:pt x="569" y="504"/>
                  <a:pt x="630" y="468"/>
                  <a:pt x="488" y="482"/>
                </a:cubicBezTo>
                <a:cubicBezTo>
                  <a:pt x="500" y="485"/>
                  <a:pt x="517" y="481"/>
                  <a:pt x="524" y="491"/>
                </a:cubicBezTo>
                <a:cubicBezTo>
                  <a:pt x="530" y="499"/>
                  <a:pt x="524" y="516"/>
                  <a:pt x="515" y="518"/>
                </a:cubicBezTo>
                <a:cubicBezTo>
                  <a:pt x="505" y="521"/>
                  <a:pt x="497" y="506"/>
                  <a:pt x="488" y="500"/>
                </a:cubicBezTo>
                <a:cubicBezTo>
                  <a:pt x="462" y="447"/>
                  <a:pt x="474" y="477"/>
                  <a:pt x="452" y="410"/>
                </a:cubicBezTo>
                <a:cubicBezTo>
                  <a:pt x="447" y="395"/>
                  <a:pt x="422" y="404"/>
                  <a:pt x="407" y="401"/>
                </a:cubicBezTo>
                <a:cubicBezTo>
                  <a:pt x="383" y="404"/>
                  <a:pt x="335" y="410"/>
                  <a:pt x="335" y="410"/>
                </a:cubicBezTo>
                <a:cubicBezTo>
                  <a:pt x="318" y="360"/>
                  <a:pt x="327" y="351"/>
                  <a:pt x="272" y="365"/>
                </a:cubicBezTo>
                <a:cubicBezTo>
                  <a:pt x="288" y="427"/>
                  <a:pt x="305" y="412"/>
                  <a:pt x="362" y="401"/>
                </a:cubicBezTo>
                <a:cubicBezTo>
                  <a:pt x="288" y="376"/>
                  <a:pt x="327" y="380"/>
                  <a:pt x="245" y="392"/>
                </a:cubicBezTo>
                <a:cubicBezTo>
                  <a:pt x="266" y="398"/>
                  <a:pt x="289" y="399"/>
                  <a:pt x="308" y="410"/>
                </a:cubicBezTo>
                <a:cubicBezTo>
                  <a:pt x="317" y="415"/>
                  <a:pt x="321" y="427"/>
                  <a:pt x="326" y="437"/>
                </a:cubicBezTo>
                <a:cubicBezTo>
                  <a:pt x="330" y="445"/>
                  <a:pt x="343" y="460"/>
                  <a:pt x="335" y="464"/>
                </a:cubicBezTo>
                <a:cubicBezTo>
                  <a:pt x="325" y="469"/>
                  <a:pt x="317" y="452"/>
                  <a:pt x="308" y="446"/>
                </a:cubicBezTo>
                <a:cubicBezTo>
                  <a:pt x="296" y="437"/>
                  <a:pt x="284" y="428"/>
                  <a:pt x="272" y="419"/>
                </a:cubicBezTo>
                <a:cubicBezTo>
                  <a:pt x="269" y="410"/>
                  <a:pt x="271" y="396"/>
                  <a:pt x="263" y="392"/>
                </a:cubicBezTo>
                <a:cubicBezTo>
                  <a:pt x="252" y="387"/>
                  <a:pt x="214" y="416"/>
                  <a:pt x="209" y="419"/>
                </a:cubicBezTo>
                <a:cubicBezTo>
                  <a:pt x="209" y="419"/>
                  <a:pt x="227" y="407"/>
                  <a:pt x="236" y="401"/>
                </a:cubicBezTo>
                <a:cubicBezTo>
                  <a:pt x="245" y="404"/>
                  <a:pt x="263" y="401"/>
                  <a:pt x="263" y="410"/>
                </a:cubicBezTo>
                <a:cubicBezTo>
                  <a:pt x="263" y="432"/>
                  <a:pt x="223" y="441"/>
                  <a:pt x="209" y="446"/>
                </a:cubicBezTo>
                <a:cubicBezTo>
                  <a:pt x="197" y="428"/>
                  <a:pt x="185" y="410"/>
                  <a:pt x="173" y="392"/>
                </a:cubicBezTo>
                <a:cubicBezTo>
                  <a:pt x="168" y="384"/>
                  <a:pt x="137" y="383"/>
                  <a:pt x="146" y="383"/>
                </a:cubicBezTo>
                <a:cubicBezTo>
                  <a:pt x="158" y="383"/>
                  <a:pt x="170" y="389"/>
                  <a:pt x="182" y="392"/>
                </a:cubicBezTo>
                <a:cubicBezTo>
                  <a:pt x="215" y="384"/>
                  <a:pt x="274" y="376"/>
                  <a:pt x="227" y="329"/>
                </a:cubicBezTo>
                <a:cubicBezTo>
                  <a:pt x="220" y="322"/>
                  <a:pt x="209" y="323"/>
                  <a:pt x="200" y="320"/>
                </a:cubicBezTo>
                <a:cubicBezTo>
                  <a:pt x="191" y="326"/>
                  <a:pt x="176" y="328"/>
                  <a:pt x="173" y="338"/>
                </a:cubicBezTo>
                <a:cubicBezTo>
                  <a:pt x="159" y="380"/>
                  <a:pt x="220" y="383"/>
                  <a:pt x="146" y="365"/>
                </a:cubicBezTo>
                <a:cubicBezTo>
                  <a:pt x="168" y="299"/>
                  <a:pt x="182" y="306"/>
                  <a:pt x="128" y="320"/>
                </a:cubicBezTo>
                <a:cubicBezTo>
                  <a:pt x="105" y="339"/>
                  <a:pt x="75" y="351"/>
                  <a:pt x="56" y="374"/>
                </a:cubicBezTo>
                <a:cubicBezTo>
                  <a:pt x="47" y="384"/>
                  <a:pt x="47" y="400"/>
                  <a:pt x="38" y="410"/>
                </a:cubicBezTo>
                <a:cubicBezTo>
                  <a:pt x="31" y="418"/>
                  <a:pt x="0" y="428"/>
                  <a:pt x="11" y="428"/>
                </a:cubicBezTo>
                <a:cubicBezTo>
                  <a:pt x="24" y="428"/>
                  <a:pt x="35" y="415"/>
                  <a:pt x="47" y="410"/>
                </a:cubicBezTo>
                <a:cubicBezTo>
                  <a:pt x="91" y="391"/>
                  <a:pt x="86" y="393"/>
                  <a:pt x="128" y="383"/>
                </a:cubicBezTo>
                <a:cubicBezTo>
                  <a:pt x="174" y="453"/>
                  <a:pt x="109" y="376"/>
                  <a:pt x="101" y="365"/>
                </a:cubicBezTo>
                <a:cubicBezTo>
                  <a:pt x="126" y="466"/>
                  <a:pt x="103" y="449"/>
                  <a:pt x="137" y="410"/>
                </a:cubicBezTo>
                <a:cubicBezTo>
                  <a:pt x="148" y="397"/>
                  <a:pt x="161" y="386"/>
                  <a:pt x="173" y="374"/>
                </a:cubicBezTo>
                <a:cubicBezTo>
                  <a:pt x="107" y="352"/>
                  <a:pt x="132" y="343"/>
                  <a:pt x="92" y="383"/>
                </a:cubicBezTo>
                <a:cubicBezTo>
                  <a:pt x="95" y="392"/>
                  <a:pt x="93" y="406"/>
                  <a:pt x="101" y="410"/>
                </a:cubicBezTo>
                <a:cubicBezTo>
                  <a:pt x="123" y="421"/>
                  <a:pt x="140" y="382"/>
                  <a:pt x="146" y="374"/>
                </a:cubicBezTo>
                <a:cubicBezTo>
                  <a:pt x="179" y="472"/>
                  <a:pt x="137" y="323"/>
                  <a:pt x="137" y="428"/>
                </a:cubicBezTo>
                <a:cubicBezTo>
                  <a:pt x="137" y="441"/>
                  <a:pt x="149" y="452"/>
                  <a:pt x="155" y="464"/>
                </a:cubicBezTo>
                <a:cubicBezTo>
                  <a:pt x="152" y="476"/>
                  <a:pt x="146" y="488"/>
                  <a:pt x="146" y="500"/>
                </a:cubicBezTo>
                <a:cubicBezTo>
                  <a:pt x="146" y="509"/>
                  <a:pt x="164" y="473"/>
                  <a:pt x="155" y="473"/>
                </a:cubicBezTo>
                <a:cubicBezTo>
                  <a:pt x="140" y="473"/>
                  <a:pt x="133" y="494"/>
                  <a:pt x="119" y="500"/>
                </a:cubicBezTo>
                <a:cubicBezTo>
                  <a:pt x="105" y="506"/>
                  <a:pt x="89" y="506"/>
                  <a:pt x="74" y="509"/>
                </a:cubicBezTo>
                <a:cubicBezTo>
                  <a:pt x="97" y="475"/>
                  <a:pt x="106" y="469"/>
                  <a:pt x="146" y="482"/>
                </a:cubicBezTo>
                <a:cubicBezTo>
                  <a:pt x="149" y="491"/>
                  <a:pt x="164" y="509"/>
                  <a:pt x="155" y="509"/>
                </a:cubicBezTo>
                <a:cubicBezTo>
                  <a:pt x="144" y="509"/>
                  <a:pt x="139" y="493"/>
                  <a:pt x="137" y="482"/>
                </a:cubicBezTo>
                <a:cubicBezTo>
                  <a:pt x="135" y="473"/>
                  <a:pt x="143" y="464"/>
                  <a:pt x="146" y="455"/>
                </a:cubicBezTo>
                <a:cubicBezTo>
                  <a:pt x="164" y="458"/>
                  <a:pt x="187" y="451"/>
                  <a:pt x="200" y="464"/>
                </a:cubicBezTo>
                <a:cubicBezTo>
                  <a:pt x="209" y="473"/>
                  <a:pt x="203" y="500"/>
                  <a:pt x="191" y="500"/>
                </a:cubicBezTo>
                <a:cubicBezTo>
                  <a:pt x="178" y="500"/>
                  <a:pt x="169" y="477"/>
                  <a:pt x="173" y="464"/>
                </a:cubicBezTo>
                <a:cubicBezTo>
                  <a:pt x="176" y="455"/>
                  <a:pt x="191" y="470"/>
                  <a:pt x="200" y="473"/>
                </a:cubicBezTo>
                <a:cubicBezTo>
                  <a:pt x="197" y="464"/>
                  <a:pt x="182" y="450"/>
                  <a:pt x="191" y="446"/>
                </a:cubicBezTo>
                <a:cubicBezTo>
                  <a:pt x="226" y="432"/>
                  <a:pt x="263" y="473"/>
                  <a:pt x="236" y="446"/>
                </a:cubicBezTo>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
        <p:nvSpPr>
          <p:cNvPr id="194580" name="Freeform 20"/>
          <p:cNvSpPr>
            <a:spLocks/>
          </p:cNvSpPr>
          <p:nvPr/>
        </p:nvSpPr>
        <p:spPr bwMode="auto">
          <a:xfrm rot="928402">
            <a:off x="5486400" y="5334001"/>
            <a:ext cx="381000" cy="530225"/>
          </a:xfrm>
          <a:custGeom>
            <a:avLst/>
            <a:gdLst>
              <a:gd name="T0" fmla="*/ 479 w 659"/>
              <a:gd name="T1" fmla="*/ 23 h 521"/>
              <a:gd name="T2" fmla="*/ 515 w 659"/>
              <a:gd name="T3" fmla="*/ 59 h 521"/>
              <a:gd name="T4" fmla="*/ 497 w 659"/>
              <a:gd name="T5" fmla="*/ 77 h 521"/>
              <a:gd name="T6" fmla="*/ 488 w 659"/>
              <a:gd name="T7" fmla="*/ 86 h 521"/>
              <a:gd name="T8" fmla="*/ 497 w 659"/>
              <a:gd name="T9" fmla="*/ 185 h 521"/>
              <a:gd name="T10" fmla="*/ 443 w 659"/>
              <a:gd name="T11" fmla="*/ 149 h 521"/>
              <a:gd name="T12" fmla="*/ 506 w 659"/>
              <a:gd name="T13" fmla="*/ 158 h 521"/>
              <a:gd name="T14" fmla="*/ 425 w 659"/>
              <a:gd name="T15" fmla="*/ 149 h 521"/>
              <a:gd name="T16" fmla="*/ 443 w 659"/>
              <a:gd name="T17" fmla="*/ 158 h 521"/>
              <a:gd name="T18" fmla="*/ 488 w 659"/>
              <a:gd name="T19" fmla="*/ 239 h 521"/>
              <a:gd name="T20" fmla="*/ 416 w 659"/>
              <a:gd name="T21" fmla="*/ 185 h 521"/>
              <a:gd name="T22" fmla="*/ 461 w 659"/>
              <a:gd name="T23" fmla="*/ 158 h 521"/>
              <a:gd name="T24" fmla="*/ 497 w 659"/>
              <a:gd name="T25" fmla="*/ 203 h 521"/>
              <a:gd name="T26" fmla="*/ 380 w 659"/>
              <a:gd name="T27" fmla="*/ 257 h 521"/>
              <a:gd name="T28" fmla="*/ 407 w 659"/>
              <a:gd name="T29" fmla="*/ 311 h 521"/>
              <a:gd name="T30" fmla="*/ 443 w 659"/>
              <a:gd name="T31" fmla="*/ 257 h 521"/>
              <a:gd name="T32" fmla="*/ 389 w 659"/>
              <a:gd name="T33" fmla="*/ 338 h 521"/>
              <a:gd name="T34" fmla="*/ 362 w 659"/>
              <a:gd name="T35" fmla="*/ 374 h 521"/>
              <a:gd name="T36" fmla="*/ 326 w 659"/>
              <a:gd name="T37" fmla="*/ 374 h 521"/>
              <a:gd name="T38" fmla="*/ 425 w 659"/>
              <a:gd name="T39" fmla="*/ 392 h 521"/>
              <a:gd name="T40" fmla="*/ 407 w 659"/>
              <a:gd name="T41" fmla="*/ 311 h 521"/>
              <a:gd name="T42" fmla="*/ 335 w 659"/>
              <a:gd name="T43" fmla="*/ 311 h 521"/>
              <a:gd name="T44" fmla="*/ 299 w 659"/>
              <a:gd name="T45" fmla="*/ 320 h 521"/>
              <a:gd name="T46" fmla="*/ 353 w 659"/>
              <a:gd name="T47" fmla="*/ 401 h 521"/>
              <a:gd name="T48" fmla="*/ 371 w 659"/>
              <a:gd name="T49" fmla="*/ 365 h 521"/>
              <a:gd name="T50" fmla="*/ 488 w 659"/>
              <a:gd name="T51" fmla="*/ 383 h 521"/>
              <a:gd name="T52" fmla="*/ 479 w 659"/>
              <a:gd name="T53" fmla="*/ 374 h 521"/>
              <a:gd name="T54" fmla="*/ 461 w 659"/>
              <a:gd name="T55" fmla="*/ 437 h 521"/>
              <a:gd name="T56" fmla="*/ 488 w 659"/>
              <a:gd name="T57" fmla="*/ 455 h 521"/>
              <a:gd name="T58" fmla="*/ 434 w 659"/>
              <a:gd name="T59" fmla="*/ 383 h 521"/>
              <a:gd name="T60" fmla="*/ 560 w 659"/>
              <a:gd name="T61" fmla="*/ 392 h 521"/>
              <a:gd name="T62" fmla="*/ 569 w 659"/>
              <a:gd name="T63" fmla="*/ 428 h 521"/>
              <a:gd name="T64" fmla="*/ 596 w 659"/>
              <a:gd name="T65" fmla="*/ 446 h 521"/>
              <a:gd name="T66" fmla="*/ 632 w 659"/>
              <a:gd name="T67" fmla="*/ 482 h 521"/>
              <a:gd name="T68" fmla="*/ 569 w 659"/>
              <a:gd name="T69" fmla="*/ 437 h 521"/>
              <a:gd name="T70" fmla="*/ 524 w 659"/>
              <a:gd name="T71" fmla="*/ 491 h 521"/>
              <a:gd name="T72" fmla="*/ 488 w 659"/>
              <a:gd name="T73" fmla="*/ 500 h 521"/>
              <a:gd name="T74" fmla="*/ 407 w 659"/>
              <a:gd name="T75" fmla="*/ 401 h 521"/>
              <a:gd name="T76" fmla="*/ 272 w 659"/>
              <a:gd name="T77" fmla="*/ 365 h 521"/>
              <a:gd name="T78" fmla="*/ 245 w 659"/>
              <a:gd name="T79" fmla="*/ 392 h 521"/>
              <a:gd name="T80" fmla="*/ 326 w 659"/>
              <a:gd name="T81" fmla="*/ 437 h 521"/>
              <a:gd name="T82" fmla="*/ 308 w 659"/>
              <a:gd name="T83" fmla="*/ 446 h 521"/>
              <a:gd name="T84" fmla="*/ 263 w 659"/>
              <a:gd name="T85" fmla="*/ 392 h 521"/>
              <a:gd name="T86" fmla="*/ 236 w 659"/>
              <a:gd name="T87" fmla="*/ 401 h 521"/>
              <a:gd name="T88" fmla="*/ 209 w 659"/>
              <a:gd name="T89" fmla="*/ 446 h 521"/>
              <a:gd name="T90" fmla="*/ 146 w 659"/>
              <a:gd name="T91" fmla="*/ 383 h 521"/>
              <a:gd name="T92" fmla="*/ 227 w 659"/>
              <a:gd name="T93" fmla="*/ 329 h 521"/>
              <a:gd name="T94" fmla="*/ 173 w 659"/>
              <a:gd name="T95" fmla="*/ 338 h 521"/>
              <a:gd name="T96" fmla="*/ 128 w 659"/>
              <a:gd name="T97" fmla="*/ 320 h 521"/>
              <a:gd name="T98" fmla="*/ 38 w 659"/>
              <a:gd name="T99" fmla="*/ 410 h 521"/>
              <a:gd name="T100" fmla="*/ 47 w 659"/>
              <a:gd name="T101" fmla="*/ 410 h 521"/>
              <a:gd name="T102" fmla="*/ 101 w 659"/>
              <a:gd name="T103" fmla="*/ 365 h 521"/>
              <a:gd name="T104" fmla="*/ 173 w 659"/>
              <a:gd name="T105" fmla="*/ 374 h 521"/>
              <a:gd name="T106" fmla="*/ 101 w 659"/>
              <a:gd name="T107" fmla="*/ 410 h 521"/>
              <a:gd name="T108" fmla="*/ 137 w 659"/>
              <a:gd name="T109" fmla="*/ 428 h 521"/>
              <a:gd name="T110" fmla="*/ 146 w 659"/>
              <a:gd name="T111" fmla="*/ 500 h 521"/>
              <a:gd name="T112" fmla="*/ 119 w 659"/>
              <a:gd name="T113" fmla="*/ 500 h 521"/>
              <a:gd name="T114" fmla="*/ 146 w 659"/>
              <a:gd name="T115" fmla="*/ 482 h 521"/>
              <a:gd name="T116" fmla="*/ 137 w 659"/>
              <a:gd name="T117" fmla="*/ 482 h 521"/>
              <a:gd name="T118" fmla="*/ 200 w 659"/>
              <a:gd name="T119" fmla="*/ 464 h 521"/>
              <a:gd name="T120" fmla="*/ 173 w 659"/>
              <a:gd name="T121" fmla="*/ 464 h 521"/>
              <a:gd name="T122" fmla="*/ 191 w 659"/>
              <a:gd name="T123" fmla="*/ 446 h 52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59"/>
              <a:gd name="T187" fmla="*/ 0 h 521"/>
              <a:gd name="T188" fmla="*/ 659 w 659"/>
              <a:gd name="T189" fmla="*/ 521 h 52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59" h="521">
                <a:moveTo>
                  <a:pt x="551" y="113"/>
                </a:moveTo>
                <a:cubicBezTo>
                  <a:pt x="538" y="53"/>
                  <a:pt x="548" y="0"/>
                  <a:pt x="479" y="23"/>
                </a:cubicBezTo>
                <a:cubicBezTo>
                  <a:pt x="482" y="32"/>
                  <a:pt x="481" y="43"/>
                  <a:pt x="488" y="50"/>
                </a:cubicBezTo>
                <a:cubicBezTo>
                  <a:pt x="495" y="57"/>
                  <a:pt x="512" y="50"/>
                  <a:pt x="515" y="59"/>
                </a:cubicBezTo>
                <a:cubicBezTo>
                  <a:pt x="520" y="74"/>
                  <a:pt x="509" y="89"/>
                  <a:pt x="506" y="104"/>
                </a:cubicBezTo>
                <a:cubicBezTo>
                  <a:pt x="503" y="95"/>
                  <a:pt x="493" y="86"/>
                  <a:pt x="497" y="77"/>
                </a:cubicBezTo>
                <a:cubicBezTo>
                  <a:pt x="519" y="23"/>
                  <a:pt x="586" y="116"/>
                  <a:pt x="515" y="68"/>
                </a:cubicBezTo>
                <a:cubicBezTo>
                  <a:pt x="506" y="74"/>
                  <a:pt x="488" y="75"/>
                  <a:pt x="488" y="86"/>
                </a:cubicBezTo>
                <a:cubicBezTo>
                  <a:pt x="488" y="97"/>
                  <a:pt x="512" y="94"/>
                  <a:pt x="515" y="104"/>
                </a:cubicBezTo>
                <a:cubicBezTo>
                  <a:pt x="517" y="109"/>
                  <a:pt x="499" y="176"/>
                  <a:pt x="497" y="185"/>
                </a:cubicBezTo>
                <a:cubicBezTo>
                  <a:pt x="488" y="176"/>
                  <a:pt x="481" y="165"/>
                  <a:pt x="470" y="158"/>
                </a:cubicBezTo>
                <a:cubicBezTo>
                  <a:pt x="462" y="153"/>
                  <a:pt x="436" y="142"/>
                  <a:pt x="443" y="149"/>
                </a:cubicBezTo>
                <a:cubicBezTo>
                  <a:pt x="452" y="158"/>
                  <a:pt x="467" y="161"/>
                  <a:pt x="479" y="167"/>
                </a:cubicBezTo>
                <a:cubicBezTo>
                  <a:pt x="488" y="164"/>
                  <a:pt x="506" y="167"/>
                  <a:pt x="506" y="158"/>
                </a:cubicBezTo>
                <a:cubicBezTo>
                  <a:pt x="506" y="146"/>
                  <a:pt x="459" y="133"/>
                  <a:pt x="452" y="131"/>
                </a:cubicBezTo>
                <a:cubicBezTo>
                  <a:pt x="443" y="137"/>
                  <a:pt x="428" y="139"/>
                  <a:pt x="425" y="149"/>
                </a:cubicBezTo>
                <a:cubicBezTo>
                  <a:pt x="421" y="161"/>
                  <a:pt x="423" y="179"/>
                  <a:pt x="434" y="185"/>
                </a:cubicBezTo>
                <a:cubicBezTo>
                  <a:pt x="442" y="189"/>
                  <a:pt x="440" y="167"/>
                  <a:pt x="443" y="158"/>
                </a:cubicBezTo>
                <a:cubicBezTo>
                  <a:pt x="420" y="143"/>
                  <a:pt x="382" y="108"/>
                  <a:pt x="425" y="194"/>
                </a:cubicBezTo>
                <a:cubicBezTo>
                  <a:pt x="437" y="217"/>
                  <a:pt x="470" y="221"/>
                  <a:pt x="488" y="239"/>
                </a:cubicBezTo>
                <a:cubicBezTo>
                  <a:pt x="577" y="328"/>
                  <a:pt x="444" y="222"/>
                  <a:pt x="443" y="221"/>
                </a:cubicBezTo>
                <a:cubicBezTo>
                  <a:pt x="432" y="210"/>
                  <a:pt x="425" y="197"/>
                  <a:pt x="416" y="185"/>
                </a:cubicBezTo>
                <a:cubicBezTo>
                  <a:pt x="413" y="176"/>
                  <a:pt x="403" y="166"/>
                  <a:pt x="407" y="158"/>
                </a:cubicBezTo>
                <a:cubicBezTo>
                  <a:pt x="417" y="137"/>
                  <a:pt x="451" y="155"/>
                  <a:pt x="461" y="158"/>
                </a:cubicBezTo>
                <a:cubicBezTo>
                  <a:pt x="464" y="182"/>
                  <a:pt x="455" y="211"/>
                  <a:pt x="470" y="230"/>
                </a:cubicBezTo>
                <a:cubicBezTo>
                  <a:pt x="478" y="240"/>
                  <a:pt x="497" y="216"/>
                  <a:pt x="497" y="203"/>
                </a:cubicBezTo>
                <a:cubicBezTo>
                  <a:pt x="497" y="192"/>
                  <a:pt x="479" y="191"/>
                  <a:pt x="470" y="185"/>
                </a:cubicBezTo>
                <a:cubicBezTo>
                  <a:pt x="435" y="255"/>
                  <a:pt x="469" y="244"/>
                  <a:pt x="380" y="257"/>
                </a:cubicBezTo>
                <a:cubicBezTo>
                  <a:pt x="358" y="324"/>
                  <a:pt x="372" y="256"/>
                  <a:pt x="398" y="275"/>
                </a:cubicBezTo>
                <a:cubicBezTo>
                  <a:pt x="408" y="282"/>
                  <a:pt x="404" y="299"/>
                  <a:pt x="407" y="311"/>
                </a:cubicBezTo>
                <a:cubicBezTo>
                  <a:pt x="413" y="302"/>
                  <a:pt x="415" y="288"/>
                  <a:pt x="425" y="284"/>
                </a:cubicBezTo>
                <a:cubicBezTo>
                  <a:pt x="457" y="271"/>
                  <a:pt x="463" y="336"/>
                  <a:pt x="443" y="257"/>
                </a:cubicBezTo>
                <a:cubicBezTo>
                  <a:pt x="431" y="275"/>
                  <a:pt x="419" y="293"/>
                  <a:pt x="407" y="311"/>
                </a:cubicBezTo>
                <a:cubicBezTo>
                  <a:pt x="401" y="320"/>
                  <a:pt x="389" y="338"/>
                  <a:pt x="389" y="338"/>
                </a:cubicBezTo>
                <a:cubicBezTo>
                  <a:pt x="392" y="347"/>
                  <a:pt x="404" y="357"/>
                  <a:pt x="398" y="365"/>
                </a:cubicBezTo>
                <a:cubicBezTo>
                  <a:pt x="391" y="375"/>
                  <a:pt x="374" y="374"/>
                  <a:pt x="362" y="374"/>
                </a:cubicBezTo>
                <a:cubicBezTo>
                  <a:pt x="326" y="374"/>
                  <a:pt x="290" y="365"/>
                  <a:pt x="254" y="365"/>
                </a:cubicBezTo>
                <a:cubicBezTo>
                  <a:pt x="230" y="365"/>
                  <a:pt x="302" y="371"/>
                  <a:pt x="326" y="374"/>
                </a:cubicBezTo>
                <a:cubicBezTo>
                  <a:pt x="341" y="418"/>
                  <a:pt x="328" y="408"/>
                  <a:pt x="398" y="392"/>
                </a:cubicBezTo>
                <a:cubicBezTo>
                  <a:pt x="447" y="381"/>
                  <a:pt x="476" y="358"/>
                  <a:pt x="425" y="392"/>
                </a:cubicBezTo>
                <a:cubicBezTo>
                  <a:pt x="416" y="383"/>
                  <a:pt x="400" y="378"/>
                  <a:pt x="398" y="365"/>
                </a:cubicBezTo>
                <a:cubicBezTo>
                  <a:pt x="390" y="315"/>
                  <a:pt x="447" y="361"/>
                  <a:pt x="407" y="311"/>
                </a:cubicBezTo>
                <a:cubicBezTo>
                  <a:pt x="399" y="300"/>
                  <a:pt x="353" y="279"/>
                  <a:pt x="344" y="275"/>
                </a:cubicBezTo>
                <a:cubicBezTo>
                  <a:pt x="341" y="287"/>
                  <a:pt x="330" y="300"/>
                  <a:pt x="335" y="311"/>
                </a:cubicBezTo>
                <a:cubicBezTo>
                  <a:pt x="347" y="340"/>
                  <a:pt x="383" y="306"/>
                  <a:pt x="389" y="302"/>
                </a:cubicBezTo>
                <a:cubicBezTo>
                  <a:pt x="349" y="275"/>
                  <a:pt x="317" y="265"/>
                  <a:pt x="299" y="320"/>
                </a:cubicBezTo>
                <a:cubicBezTo>
                  <a:pt x="352" y="333"/>
                  <a:pt x="342" y="318"/>
                  <a:pt x="389" y="302"/>
                </a:cubicBezTo>
                <a:cubicBezTo>
                  <a:pt x="399" y="361"/>
                  <a:pt x="401" y="369"/>
                  <a:pt x="353" y="401"/>
                </a:cubicBezTo>
                <a:cubicBezTo>
                  <a:pt x="350" y="392"/>
                  <a:pt x="340" y="382"/>
                  <a:pt x="344" y="374"/>
                </a:cubicBezTo>
                <a:cubicBezTo>
                  <a:pt x="348" y="366"/>
                  <a:pt x="362" y="365"/>
                  <a:pt x="371" y="365"/>
                </a:cubicBezTo>
                <a:cubicBezTo>
                  <a:pt x="401" y="365"/>
                  <a:pt x="431" y="371"/>
                  <a:pt x="461" y="374"/>
                </a:cubicBezTo>
                <a:cubicBezTo>
                  <a:pt x="470" y="377"/>
                  <a:pt x="488" y="374"/>
                  <a:pt x="488" y="383"/>
                </a:cubicBezTo>
                <a:cubicBezTo>
                  <a:pt x="488" y="394"/>
                  <a:pt x="469" y="409"/>
                  <a:pt x="461" y="401"/>
                </a:cubicBezTo>
                <a:cubicBezTo>
                  <a:pt x="453" y="393"/>
                  <a:pt x="468" y="374"/>
                  <a:pt x="479" y="374"/>
                </a:cubicBezTo>
                <a:cubicBezTo>
                  <a:pt x="488" y="374"/>
                  <a:pt x="473" y="392"/>
                  <a:pt x="470" y="401"/>
                </a:cubicBezTo>
                <a:cubicBezTo>
                  <a:pt x="467" y="413"/>
                  <a:pt x="464" y="425"/>
                  <a:pt x="461" y="437"/>
                </a:cubicBezTo>
                <a:cubicBezTo>
                  <a:pt x="464" y="449"/>
                  <a:pt x="462" y="463"/>
                  <a:pt x="470" y="473"/>
                </a:cubicBezTo>
                <a:cubicBezTo>
                  <a:pt x="470" y="473"/>
                  <a:pt x="536" y="503"/>
                  <a:pt x="488" y="455"/>
                </a:cubicBezTo>
                <a:cubicBezTo>
                  <a:pt x="479" y="446"/>
                  <a:pt x="464" y="443"/>
                  <a:pt x="452" y="437"/>
                </a:cubicBezTo>
                <a:cubicBezTo>
                  <a:pt x="446" y="419"/>
                  <a:pt x="416" y="389"/>
                  <a:pt x="434" y="383"/>
                </a:cubicBezTo>
                <a:cubicBezTo>
                  <a:pt x="452" y="377"/>
                  <a:pt x="488" y="365"/>
                  <a:pt x="488" y="365"/>
                </a:cubicBezTo>
                <a:cubicBezTo>
                  <a:pt x="504" y="413"/>
                  <a:pt x="515" y="403"/>
                  <a:pt x="560" y="392"/>
                </a:cubicBezTo>
                <a:cubicBezTo>
                  <a:pt x="525" y="380"/>
                  <a:pt x="504" y="390"/>
                  <a:pt x="470" y="401"/>
                </a:cubicBezTo>
                <a:cubicBezTo>
                  <a:pt x="502" y="412"/>
                  <a:pt x="569" y="428"/>
                  <a:pt x="569" y="428"/>
                </a:cubicBezTo>
                <a:cubicBezTo>
                  <a:pt x="566" y="437"/>
                  <a:pt x="552" y="450"/>
                  <a:pt x="560" y="455"/>
                </a:cubicBezTo>
                <a:cubicBezTo>
                  <a:pt x="570" y="462"/>
                  <a:pt x="584" y="446"/>
                  <a:pt x="596" y="446"/>
                </a:cubicBezTo>
                <a:cubicBezTo>
                  <a:pt x="609" y="446"/>
                  <a:pt x="652" y="469"/>
                  <a:pt x="659" y="473"/>
                </a:cubicBezTo>
                <a:cubicBezTo>
                  <a:pt x="650" y="476"/>
                  <a:pt x="641" y="483"/>
                  <a:pt x="632" y="482"/>
                </a:cubicBezTo>
                <a:cubicBezTo>
                  <a:pt x="613" y="480"/>
                  <a:pt x="578" y="464"/>
                  <a:pt x="578" y="464"/>
                </a:cubicBezTo>
                <a:cubicBezTo>
                  <a:pt x="575" y="455"/>
                  <a:pt x="569" y="428"/>
                  <a:pt x="569" y="437"/>
                </a:cubicBezTo>
                <a:cubicBezTo>
                  <a:pt x="569" y="504"/>
                  <a:pt x="630" y="468"/>
                  <a:pt x="488" y="482"/>
                </a:cubicBezTo>
                <a:cubicBezTo>
                  <a:pt x="500" y="485"/>
                  <a:pt x="517" y="481"/>
                  <a:pt x="524" y="491"/>
                </a:cubicBezTo>
                <a:cubicBezTo>
                  <a:pt x="530" y="499"/>
                  <a:pt x="524" y="516"/>
                  <a:pt x="515" y="518"/>
                </a:cubicBezTo>
                <a:cubicBezTo>
                  <a:pt x="505" y="521"/>
                  <a:pt x="497" y="506"/>
                  <a:pt x="488" y="500"/>
                </a:cubicBezTo>
                <a:cubicBezTo>
                  <a:pt x="462" y="447"/>
                  <a:pt x="474" y="477"/>
                  <a:pt x="452" y="410"/>
                </a:cubicBezTo>
                <a:cubicBezTo>
                  <a:pt x="447" y="395"/>
                  <a:pt x="422" y="404"/>
                  <a:pt x="407" y="401"/>
                </a:cubicBezTo>
                <a:cubicBezTo>
                  <a:pt x="383" y="404"/>
                  <a:pt x="335" y="410"/>
                  <a:pt x="335" y="410"/>
                </a:cubicBezTo>
                <a:cubicBezTo>
                  <a:pt x="318" y="360"/>
                  <a:pt x="327" y="351"/>
                  <a:pt x="272" y="365"/>
                </a:cubicBezTo>
                <a:cubicBezTo>
                  <a:pt x="288" y="427"/>
                  <a:pt x="305" y="412"/>
                  <a:pt x="362" y="401"/>
                </a:cubicBezTo>
                <a:cubicBezTo>
                  <a:pt x="288" y="376"/>
                  <a:pt x="327" y="380"/>
                  <a:pt x="245" y="392"/>
                </a:cubicBezTo>
                <a:cubicBezTo>
                  <a:pt x="266" y="398"/>
                  <a:pt x="289" y="399"/>
                  <a:pt x="308" y="410"/>
                </a:cubicBezTo>
                <a:cubicBezTo>
                  <a:pt x="317" y="415"/>
                  <a:pt x="321" y="427"/>
                  <a:pt x="326" y="437"/>
                </a:cubicBezTo>
                <a:cubicBezTo>
                  <a:pt x="330" y="445"/>
                  <a:pt x="343" y="460"/>
                  <a:pt x="335" y="464"/>
                </a:cubicBezTo>
                <a:cubicBezTo>
                  <a:pt x="325" y="469"/>
                  <a:pt x="317" y="452"/>
                  <a:pt x="308" y="446"/>
                </a:cubicBezTo>
                <a:cubicBezTo>
                  <a:pt x="296" y="437"/>
                  <a:pt x="284" y="428"/>
                  <a:pt x="272" y="419"/>
                </a:cubicBezTo>
                <a:cubicBezTo>
                  <a:pt x="269" y="410"/>
                  <a:pt x="271" y="396"/>
                  <a:pt x="263" y="392"/>
                </a:cubicBezTo>
                <a:cubicBezTo>
                  <a:pt x="252" y="387"/>
                  <a:pt x="214" y="416"/>
                  <a:pt x="209" y="419"/>
                </a:cubicBezTo>
                <a:cubicBezTo>
                  <a:pt x="209" y="419"/>
                  <a:pt x="227" y="407"/>
                  <a:pt x="236" y="401"/>
                </a:cubicBezTo>
                <a:cubicBezTo>
                  <a:pt x="245" y="404"/>
                  <a:pt x="263" y="401"/>
                  <a:pt x="263" y="410"/>
                </a:cubicBezTo>
                <a:cubicBezTo>
                  <a:pt x="263" y="432"/>
                  <a:pt x="223" y="441"/>
                  <a:pt x="209" y="446"/>
                </a:cubicBezTo>
                <a:cubicBezTo>
                  <a:pt x="197" y="428"/>
                  <a:pt x="185" y="410"/>
                  <a:pt x="173" y="392"/>
                </a:cubicBezTo>
                <a:cubicBezTo>
                  <a:pt x="168" y="384"/>
                  <a:pt x="137" y="383"/>
                  <a:pt x="146" y="383"/>
                </a:cubicBezTo>
                <a:cubicBezTo>
                  <a:pt x="158" y="383"/>
                  <a:pt x="170" y="389"/>
                  <a:pt x="182" y="392"/>
                </a:cubicBezTo>
                <a:cubicBezTo>
                  <a:pt x="215" y="384"/>
                  <a:pt x="274" y="376"/>
                  <a:pt x="227" y="329"/>
                </a:cubicBezTo>
                <a:cubicBezTo>
                  <a:pt x="220" y="322"/>
                  <a:pt x="209" y="323"/>
                  <a:pt x="200" y="320"/>
                </a:cubicBezTo>
                <a:cubicBezTo>
                  <a:pt x="191" y="326"/>
                  <a:pt x="176" y="328"/>
                  <a:pt x="173" y="338"/>
                </a:cubicBezTo>
                <a:cubicBezTo>
                  <a:pt x="159" y="380"/>
                  <a:pt x="220" y="383"/>
                  <a:pt x="146" y="365"/>
                </a:cubicBezTo>
                <a:cubicBezTo>
                  <a:pt x="168" y="299"/>
                  <a:pt x="182" y="306"/>
                  <a:pt x="128" y="320"/>
                </a:cubicBezTo>
                <a:cubicBezTo>
                  <a:pt x="105" y="339"/>
                  <a:pt x="75" y="351"/>
                  <a:pt x="56" y="374"/>
                </a:cubicBezTo>
                <a:cubicBezTo>
                  <a:pt x="47" y="384"/>
                  <a:pt x="47" y="400"/>
                  <a:pt x="38" y="410"/>
                </a:cubicBezTo>
                <a:cubicBezTo>
                  <a:pt x="31" y="418"/>
                  <a:pt x="0" y="428"/>
                  <a:pt x="11" y="428"/>
                </a:cubicBezTo>
                <a:cubicBezTo>
                  <a:pt x="24" y="428"/>
                  <a:pt x="35" y="415"/>
                  <a:pt x="47" y="410"/>
                </a:cubicBezTo>
                <a:cubicBezTo>
                  <a:pt x="91" y="391"/>
                  <a:pt x="86" y="393"/>
                  <a:pt x="128" y="383"/>
                </a:cubicBezTo>
                <a:cubicBezTo>
                  <a:pt x="174" y="453"/>
                  <a:pt x="109" y="376"/>
                  <a:pt x="101" y="365"/>
                </a:cubicBezTo>
                <a:cubicBezTo>
                  <a:pt x="126" y="466"/>
                  <a:pt x="103" y="449"/>
                  <a:pt x="137" y="410"/>
                </a:cubicBezTo>
                <a:cubicBezTo>
                  <a:pt x="148" y="397"/>
                  <a:pt x="161" y="386"/>
                  <a:pt x="173" y="374"/>
                </a:cubicBezTo>
                <a:cubicBezTo>
                  <a:pt x="107" y="352"/>
                  <a:pt x="132" y="343"/>
                  <a:pt x="92" y="383"/>
                </a:cubicBezTo>
                <a:cubicBezTo>
                  <a:pt x="95" y="392"/>
                  <a:pt x="93" y="406"/>
                  <a:pt x="101" y="410"/>
                </a:cubicBezTo>
                <a:cubicBezTo>
                  <a:pt x="123" y="421"/>
                  <a:pt x="140" y="382"/>
                  <a:pt x="146" y="374"/>
                </a:cubicBezTo>
                <a:cubicBezTo>
                  <a:pt x="179" y="472"/>
                  <a:pt x="137" y="323"/>
                  <a:pt x="137" y="428"/>
                </a:cubicBezTo>
                <a:cubicBezTo>
                  <a:pt x="137" y="441"/>
                  <a:pt x="149" y="452"/>
                  <a:pt x="155" y="464"/>
                </a:cubicBezTo>
                <a:cubicBezTo>
                  <a:pt x="152" y="476"/>
                  <a:pt x="146" y="488"/>
                  <a:pt x="146" y="500"/>
                </a:cubicBezTo>
                <a:cubicBezTo>
                  <a:pt x="146" y="509"/>
                  <a:pt x="164" y="473"/>
                  <a:pt x="155" y="473"/>
                </a:cubicBezTo>
                <a:cubicBezTo>
                  <a:pt x="140" y="473"/>
                  <a:pt x="133" y="494"/>
                  <a:pt x="119" y="500"/>
                </a:cubicBezTo>
                <a:cubicBezTo>
                  <a:pt x="105" y="506"/>
                  <a:pt x="89" y="506"/>
                  <a:pt x="74" y="509"/>
                </a:cubicBezTo>
                <a:cubicBezTo>
                  <a:pt x="97" y="475"/>
                  <a:pt x="106" y="469"/>
                  <a:pt x="146" y="482"/>
                </a:cubicBezTo>
                <a:cubicBezTo>
                  <a:pt x="149" y="491"/>
                  <a:pt x="164" y="509"/>
                  <a:pt x="155" y="509"/>
                </a:cubicBezTo>
                <a:cubicBezTo>
                  <a:pt x="144" y="509"/>
                  <a:pt x="139" y="493"/>
                  <a:pt x="137" y="482"/>
                </a:cubicBezTo>
                <a:cubicBezTo>
                  <a:pt x="135" y="473"/>
                  <a:pt x="143" y="464"/>
                  <a:pt x="146" y="455"/>
                </a:cubicBezTo>
                <a:cubicBezTo>
                  <a:pt x="164" y="458"/>
                  <a:pt x="187" y="451"/>
                  <a:pt x="200" y="464"/>
                </a:cubicBezTo>
                <a:cubicBezTo>
                  <a:pt x="209" y="473"/>
                  <a:pt x="203" y="500"/>
                  <a:pt x="191" y="500"/>
                </a:cubicBezTo>
                <a:cubicBezTo>
                  <a:pt x="178" y="500"/>
                  <a:pt x="169" y="477"/>
                  <a:pt x="173" y="464"/>
                </a:cubicBezTo>
                <a:cubicBezTo>
                  <a:pt x="176" y="455"/>
                  <a:pt x="191" y="470"/>
                  <a:pt x="200" y="473"/>
                </a:cubicBezTo>
                <a:cubicBezTo>
                  <a:pt x="197" y="464"/>
                  <a:pt x="182" y="450"/>
                  <a:pt x="191" y="446"/>
                </a:cubicBezTo>
                <a:cubicBezTo>
                  <a:pt x="226" y="432"/>
                  <a:pt x="263" y="473"/>
                  <a:pt x="236" y="446"/>
                </a:cubicBezTo>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en-US">
              <a:solidFill>
                <a:srgbClr val="000000"/>
              </a:solidFill>
            </a:endParaRPr>
          </a:p>
        </p:txBody>
      </p:sp>
    </p:spTree>
    <p:extLst>
      <p:ext uri="{BB962C8B-B14F-4D97-AF65-F5344CB8AC3E}">
        <p14:creationId xmlns:p14="http://schemas.microsoft.com/office/powerpoint/2010/main" val="1888259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mph" presetSubtype="2" repeatCount="5000" fill="hold" nodeType="withEffect">
                                  <p:stCondLst>
                                    <p:cond delay="0"/>
                                  </p:stCondLst>
                                  <p:childTnLst>
                                    <p:animClr clrSpc="rgb" dir="cw">
                                      <p:cBhvr>
                                        <p:cTn id="6" dur="3000" fill="hold"/>
                                        <p:tgtEl>
                                          <p:spTgt spid="194563"/>
                                        </p:tgtEl>
                                        <p:attrNameLst>
                                          <p:attrName>fillcolor</p:attrName>
                                        </p:attrNameLst>
                                      </p:cBhvr>
                                      <p:to>
                                        <a:srgbClr val="FF00FF"/>
                                      </p:to>
                                    </p:animClr>
                                    <p:set>
                                      <p:cBhvr>
                                        <p:cTn id="7" dur="3000" fill="hold"/>
                                        <p:tgtEl>
                                          <p:spTgt spid="194563"/>
                                        </p:tgtEl>
                                        <p:attrNameLst>
                                          <p:attrName>fill.type</p:attrName>
                                        </p:attrNameLst>
                                      </p:cBhvr>
                                      <p:to>
                                        <p:strVal val="solid"/>
                                      </p:to>
                                    </p:set>
                                    <p:set>
                                      <p:cBhvr>
                                        <p:cTn id="8" dur="3000" fill="hold"/>
                                        <p:tgtEl>
                                          <p:spTgt spid="194563"/>
                                        </p:tgtEl>
                                        <p:attrNameLst>
                                          <p:attrName>fill.on</p:attrName>
                                        </p:attrNameLst>
                                      </p:cBhvr>
                                      <p:to>
                                        <p:strVal val="true"/>
                                      </p:to>
                                    </p:set>
                                  </p:childTnLst>
                                </p:cTn>
                              </p:par>
                              <p:par>
                                <p:cTn id="9" presetID="64" presetClass="path" presetSubtype="0" repeatCount="indefinite" accel="50000" fill="hold" grpId="0" nodeType="withEffect">
                                  <p:stCondLst>
                                    <p:cond delay="300"/>
                                  </p:stCondLst>
                                  <p:childTnLst>
                                    <p:animMotion origin="layout" path="M 3.33333E-6 1.11111E-6 L 3.33333E-6 -0.16667 " pathEditMode="relative" rAng="0" ptsTypes="AA">
                                      <p:cBhvr>
                                        <p:cTn id="10" dur="500" fill="hold"/>
                                        <p:tgtEl>
                                          <p:spTgt spid="194570"/>
                                        </p:tgtEl>
                                        <p:attrNameLst>
                                          <p:attrName>ppt_x</p:attrName>
                                          <p:attrName>ppt_y</p:attrName>
                                        </p:attrNameLst>
                                      </p:cBhvr>
                                      <p:rCtr x="0" y="-8333"/>
                                    </p:animMotion>
                                  </p:childTnLst>
                                </p:cTn>
                              </p:par>
                              <p:par>
                                <p:cTn id="11" presetID="53" presetClass="entr" presetSubtype="0" fill="hold" grpId="1" nodeType="withEffect">
                                  <p:stCondLst>
                                    <p:cond delay="600"/>
                                  </p:stCondLst>
                                  <p:childTnLst>
                                    <p:set>
                                      <p:cBhvr>
                                        <p:cTn id="12" dur="1" fill="hold">
                                          <p:stCondLst>
                                            <p:cond delay="0"/>
                                          </p:stCondLst>
                                        </p:cTn>
                                        <p:tgtEl>
                                          <p:spTgt spid="194570"/>
                                        </p:tgtEl>
                                        <p:attrNameLst>
                                          <p:attrName>style.visibility</p:attrName>
                                        </p:attrNameLst>
                                      </p:cBhvr>
                                      <p:to>
                                        <p:strVal val="visible"/>
                                      </p:to>
                                    </p:set>
                                    <p:anim calcmode="lin" valueType="num">
                                      <p:cBhvr>
                                        <p:cTn id="13" dur="3000" fill="hold"/>
                                        <p:tgtEl>
                                          <p:spTgt spid="194570"/>
                                        </p:tgtEl>
                                        <p:attrNameLst>
                                          <p:attrName>ppt_w</p:attrName>
                                        </p:attrNameLst>
                                      </p:cBhvr>
                                      <p:tavLst>
                                        <p:tav tm="0">
                                          <p:val>
                                            <p:fltVal val="0"/>
                                          </p:val>
                                        </p:tav>
                                        <p:tav tm="100000">
                                          <p:val>
                                            <p:strVal val="#ppt_w"/>
                                          </p:val>
                                        </p:tav>
                                      </p:tavLst>
                                    </p:anim>
                                    <p:anim calcmode="lin" valueType="num">
                                      <p:cBhvr>
                                        <p:cTn id="14" dur="3000" fill="hold"/>
                                        <p:tgtEl>
                                          <p:spTgt spid="194570"/>
                                        </p:tgtEl>
                                        <p:attrNameLst>
                                          <p:attrName>ppt_h</p:attrName>
                                        </p:attrNameLst>
                                      </p:cBhvr>
                                      <p:tavLst>
                                        <p:tav tm="0">
                                          <p:val>
                                            <p:fltVal val="0"/>
                                          </p:val>
                                        </p:tav>
                                        <p:tav tm="100000">
                                          <p:val>
                                            <p:strVal val="#ppt_h"/>
                                          </p:val>
                                        </p:tav>
                                      </p:tavLst>
                                    </p:anim>
                                    <p:animEffect transition="in" filter="fade">
                                      <p:cBhvr>
                                        <p:cTn id="15" dur="3000"/>
                                        <p:tgtEl>
                                          <p:spTgt spid="194570"/>
                                        </p:tgtEl>
                                      </p:cBhvr>
                                    </p:animEffect>
                                  </p:childTnLst>
                                </p:cTn>
                              </p:par>
                              <p:par>
                                <p:cTn id="16" presetID="6" presetClass="emph" presetSubtype="0" repeatCount="indefinite" fill="hold" grpId="2" nodeType="withEffect">
                                  <p:stCondLst>
                                    <p:cond delay="600"/>
                                  </p:stCondLst>
                                  <p:endCondLst>
                                    <p:cond evt="onNext" delay="0">
                                      <p:tgtEl>
                                        <p:sldTgt/>
                                      </p:tgtEl>
                                    </p:cond>
                                  </p:endCondLst>
                                  <p:childTnLst>
                                    <p:animScale>
                                      <p:cBhvr>
                                        <p:cTn id="17" dur="1000" fill="hold"/>
                                        <p:tgtEl>
                                          <p:spTgt spid="194570"/>
                                        </p:tgtEl>
                                      </p:cBhvr>
                                      <p:by x="150000" y="150000"/>
                                    </p:animScale>
                                  </p:childTnLst>
                                </p:cTn>
                              </p:par>
                              <p:par>
                                <p:cTn id="18" presetID="64" presetClass="path" presetSubtype="0" repeatCount="indefinite" accel="50000" fill="hold" grpId="0" nodeType="withEffect">
                                  <p:stCondLst>
                                    <p:cond delay="600"/>
                                  </p:stCondLst>
                                  <p:childTnLst>
                                    <p:animMotion origin="layout" path="M 3.33333E-6 1.11111E-6 L 3.33333E-6 -0.16667 " pathEditMode="relative" rAng="0" ptsTypes="AA">
                                      <p:cBhvr>
                                        <p:cTn id="19" dur="500" fill="hold"/>
                                        <p:tgtEl>
                                          <p:spTgt spid="194571"/>
                                        </p:tgtEl>
                                        <p:attrNameLst>
                                          <p:attrName>ppt_x</p:attrName>
                                          <p:attrName>ppt_y</p:attrName>
                                        </p:attrNameLst>
                                      </p:cBhvr>
                                      <p:rCtr x="0" y="-8333"/>
                                    </p:animMotion>
                                  </p:childTnLst>
                                </p:cTn>
                              </p:par>
                              <p:par>
                                <p:cTn id="20" presetID="53" presetClass="entr" presetSubtype="0" fill="hold" grpId="1" nodeType="withEffect">
                                  <p:stCondLst>
                                    <p:cond delay="1000"/>
                                  </p:stCondLst>
                                  <p:childTnLst>
                                    <p:set>
                                      <p:cBhvr>
                                        <p:cTn id="21" dur="1" fill="hold">
                                          <p:stCondLst>
                                            <p:cond delay="0"/>
                                          </p:stCondLst>
                                        </p:cTn>
                                        <p:tgtEl>
                                          <p:spTgt spid="194571"/>
                                        </p:tgtEl>
                                        <p:attrNameLst>
                                          <p:attrName>style.visibility</p:attrName>
                                        </p:attrNameLst>
                                      </p:cBhvr>
                                      <p:to>
                                        <p:strVal val="visible"/>
                                      </p:to>
                                    </p:set>
                                    <p:anim calcmode="lin" valueType="num">
                                      <p:cBhvr>
                                        <p:cTn id="22" dur="3000" fill="hold"/>
                                        <p:tgtEl>
                                          <p:spTgt spid="194571"/>
                                        </p:tgtEl>
                                        <p:attrNameLst>
                                          <p:attrName>ppt_w</p:attrName>
                                        </p:attrNameLst>
                                      </p:cBhvr>
                                      <p:tavLst>
                                        <p:tav tm="0">
                                          <p:val>
                                            <p:fltVal val="0"/>
                                          </p:val>
                                        </p:tav>
                                        <p:tav tm="100000">
                                          <p:val>
                                            <p:strVal val="#ppt_w"/>
                                          </p:val>
                                        </p:tav>
                                      </p:tavLst>
                                    </p:anim>
                                    <p:anim calcmode="lin" valueType="num">
                                      <p:cBhvr>
                                        <p:cTn id="23" dur="3000" fill="hold"/>
                                        <p:tgtEl>
                                          <p:spTgt spid="194571"/>
                                        </p:tgtEl>
                                        <p:attrNameLst>
                                          <p:attrName>ppt_h</p:attrName>
                                        </p:attrNameLst>
                                      </p:cBhvr>
                                      <p:tavLst>
                                        <p:tav tm="0">
                                          <p:val>
                                            <p:fltVal val="0"/>
                                          </p:val>
                                        </p:tav>
                                        <p:tav tm="100000">
                                          <p:val>
                                            <p:strVal val="#ppt_h"/>
                                          </p:val>
                                        </p:tav>
                                      </p:tavLst>
                                    </p:anim>
                                    <p:animEffect transition="in" filter="fade">
                                      <p:cBhvr>
                                        <p:cTn id="24" dur="3000"/>
                                        <p:tgtEl>
                                          <p:spTgt spid="194571"/>
                                        </p:tgtEl>
                                      </p:cBhvr>
                                    </p:animEffect>
                                  </p:childTnLst>
                                </p:cTn>
                              </p:par>
                              <p:par>
                                <p:cTn id="25" presetID="6" presetClass="emph" presetSubtype="0" repeatCount="indefinite" fill="hold" grpId="2" nodeType="withEffect">
                                  <p:stCondLst>
                                    <p:cond delay="600"/>
                                  </p:stCondLst>
                                  <p:endCondLst>
                                    <p:cond evt="onNext" delay="0">
                                      <p:tgtEl>
                                        <p:sldTgt/>
                                      </p:tgtEl>
                                    </p:cond>
                                  </p:endCondLst>
                                  <p:childTnLst>
                                    <p:animScale>
                                      <p:cBhvr>
                                        <p:cTn id="26" dur="1000" fill="hold"/>
                                        <p:tgtEl>
                                          <p:spTgt spid="194571"/>
                                        </p:tgtEl>
                                      </p:cBhvr>
                                      <p:by x="150000" y="150000"/>
                                    </p:animScale>
                                  </p:childTnLst>
                                </p:cTn>
                              </p:par>
                              <p:par>
                                <p:cTn id="27" presetID="64" presetClass="path" presetSubtype="0" repeatCount="indefinite" accel="50000" fill="hold" grpId="0" nodeType="withEffect">
                                  <p:stCondLst>
                                    <p:cond delay="600"/>
                                  </p:stCondLst>
                                  <p:childTnLst>
                                    <p:animMotion origin="layout" path="M 3.33333E-6 1.11111E-6 L 3.33333E-6 -0.16667 " pathEditMode="relative" rAng="0" ptsTypes="AA">
                                      <p:cBhvr>
                                        <p:cTn id="28" dur="500" fill="hold"/>
                                        <p:tgtEl>
                                          <p:spTgt spid="194572"/>
                                        </p:tgtEl>
                                        <p:attrNameLst>
                                          <p:attrName>ppt_x</p:attrName>
                                          <p:attrName>ppt_y</p:attrName>
                                        </p:attrNameLst>
                                      </p:cBhvr>
                                      <p:rCtr x="0" y="-8333"/>
                                    </p:animMotion>
                                  </p:childTnLst>
                                </p:cTn>
                              </p:par>
                              <p:par>
                                <p:cTn id="29" presetID="53" presetClass="entr" presetSubtype="0" fill="hold" grpId="1" nodeType="withEffect">
                                  <p:stCondLst>
                                    <p:cond delay="0"/>
                                  </p:stCondLst>
                                  <p:childTnLst>
                                    <p:set>
                                      <p:cBhvr>
                                        <p:cTn id="30" dur="1" fill="hold">
                                          <p:stCondLst>
                                            <p:cond delay="0"/>
                                          </p:stCondLst>
                                        </p:cTn>
                                        <p:tgtEl>
                                          <p:spTgt spid="194572"/>
                                        </p:tgtEl>
                                        <p:attrNameLst>
                                          <p:attrName>style.visibility</p:attrName>
                                        </p:attrNameLst>
                                      </p:cBhvr>
                                      <p:to>
                                        <p:strVal val="visible"/>
                                      </p:to>
                                    </p:set>
                                    <p:anim calcmode="lin" valueType="num">
                                      <p:cBhvr>
                                        <p:cTn id="31" dur="2000" fill="hold"/>
                                        <p:tgtEl>
                                          <p:spTgt spid="194572"/>
                                        </p:tgtEl>
                                        <p:attrNameLst>
                                          <p:attrName>ppt_w</p:attrName>
                                        </p:attrNameLst>
                                      </p:cBhvr>
                                      <p:tavLst>
                                        <p:tav tm="0">
                                          <p:val>
                                            <p:fltVal val="0"/>
                                          </p:val>
                                        </p:tav>
                                        <p:tav tm="100000">
                                          <p:val>
                                            <p:strVal val="#ppt_w"/>
                                          </p:val>
                                        </p:tav>
                                      </p:tavLst>
                                    </p:anim>
                                    <p:anim calcmode="lin" valueType="num">
                                      <p:cBhvr>
                                        <p:cTn id="32" dur="2000" fill="hold"/>
                                        <p:tgtEl>
                                          <p:spTgt spid="194572"/>
                                        </p:tgtEl>
                                        <p:attrNameLst>
                                          <p:attrName>ppt_h</p:attrName>
                                        </p:attrNameLst>
                                      </p:cBhvr>
                                      <p:tavLst>
                                        <p:tav tm="0">
                                          <p:val>
                                            <p:fltVal val="0"/>
                                          </p:val>
                                        </p:tav>
                                        <p:tav tm="100000">
                                          <p:val>
                                            <p:strVal val="#ppt_h"/>
                                          </p:val>
                                        </p:tav>
                                      </p:tavLst>
                                    </p:anim>
                                    <p:animEffect transition="in" filter="fade">
                                      <p:cBhvr>
                                        <p:cTn id="33" dur="2000"/>
                                        <p:tgtEl>
                                          <p:spTgt spid="194572"/>
                                        </p:tgtEl>
                                      </p:cBhvr>
                                    </p:animEffect>
                                  </p:childTnLst>
                                </p:cTn>
                              </p:par>
                              <p:par>
                                <p:cTn id="34" presetID="6" presetClass="emph" presetSubtype="0" repeatCount="indefinite" fill="hold" grpId="2" nodeType="withEffect">
                                  <p:stCondLst>
                                    <p:cond delay="600"/>
                                  </p:stCondLst>
                                  <p:endCondLst>
                                    <p:cond evt="onNext" delay="0">
                                      <p:tgtEl>
                                        <p:sldTgt/>
                                      </p:tgtEl>
                                    </p:cond>
                                  </p:endCondLst>
                                  <p:childTnLst>
                                    <p:animScale>
                                      <p:cBhvr>
                                        <p:cTn id="35" dur="1000" fill="hold"/>
                                        <p:tgtEl>
                                          <p:spTgt spid="194572"/>
                                        </p:tgtEl>
                                      </p:cBhvr>
                                      <p:by x="150000" y="150000"/>
                                    </p:animScale>
                                  </p:childTnLst>
                                </p:cTn>
                              </p:par>
                              <p:par>
                                <p:cTn id="36" presetID="9" presetClass="entr" presetSubtype="0" fill="hold" grpId="0" nodeType="withEffect">
                                  <p:stCondLst>
                                    <p:cond delay="0"/>
                                  </p:stCondLst>
                                  <p:childTnLst>
                                    <p:set>
                                      <p:cBhvr>
                                        <p:cTn id="37" dur="1" fill="hold">
                                          <p:stCondLst>
                                            <p:cond delay="0"/>
                                          </p:stCondLst>
                                        </p:cTn>
                                        <p:tgtEl>
                                          <p:spTgt spid="194576"/>
                                        </p:tgtEl>
                                        <p:attrNameLst>
                                          <p:attrName>style.visibility</p:attrName>
                                        </p:attrNameLst>
                                      </p:cBhvr>
                                      <p:to>
                                        <p:strVal val="visible"/>
                                      </p:to>
                                    </p:set>
                                    <p:animEffect transition="in" filter="dissolve">
                                      <p:cBhvr>
                                        <p:cTn id="38" dur="8000"/>
                                        <p:tgtEl>
                                          <p:spTgt spid="19457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4579"/>
                                        </p:tgtEl>
                                        <p:attrNameLst>
                                          <p:attrName>style.visibility</p:attrName>
                                        </p:attrNameLst>
                                      </p:cBhvr>
                                      <p:to>
                                        <p:strVal val="visible"/>
                                      </p:to>
                                    </p:set>
                                    <p:animEffect transition="in" filter="dissolve">
                                      <p:cBhvr>
                                        <p:cTn id="41" dur="8000"/>
                                        <p:tgtEl>
                                          <p:spTgt spid="19457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94580"/>
                                        </p:tgtEl>
                                        <p:attrNameLst>
                                          <p:attrName>style.visibility</p:attrName>
                                        </p:attrNameLst>
                                      </p:cBhvr>
                                      <p:to>
                                        <p:strVal val="visible"/>
                                      </p:to>
                                    </p:set>
                                    <p:animEffect transition="in" filter="dissolve">
                                      <p:cBhvr>
                                        <p:cTn id="44" dur="8000"/>
                                        <p:tgtEl>
                                          <p:spTgt spid="194580"/>
                                        </p:tgtEl>
                                      </p:cBhvr>
                                    </p:animEffect>
                                  </p:childTnLst>
                                </p:cTn>
                              </p:par>
                              <p:par>
                                <p:cTn id="45" presetID="22" presetClass="entr" presetSubtype="1" fill="hold" grpId="1" nodeType="withEffect">
                                  <p:stCondLst>
                                    <p:cond delay="0"/>
                                  </p:stCondLst>
                                  <p:childTnLst>
                                    <p:set>
                                      <p:cBhvr>
                                        <p:cTn id="46" dur="1" fill="hold">
                                          <p:stCondLst>
                                            <p:cond delay="0"/>
                                          </p:stCondLst>
                                        </p:cTn>
                                        <p:tgtEl>
                                          <p:spTgt spid="194576"/>
                                        </p:tgtEl>
                                        <p:attrNameLst>
                                          <p:attrName>style.visibility</p:attrName>
                                        </p:attrNameLst>
                                      </p:cBhvr>
                                      <p:to>
                                        <p:strVal val="visible"/>
                                      </p:to>
                                    </p:set>
                                    <p:animEffect transition="in" filter="wipe(up)">
                                      <p:cBhvr>
                                        <p:cTn id="47" dur="8000"/>
                                        <p:tgtEl>
                                          <p:spTgt spid="194576"/>
                                        </p:tgtEl>
                                      </p:cBhvr>
                                    </p:animEffect>
                                  </p:childTnLst>
                                </p:cTn>
                              </p:par>
                              <p:par>
                                <p:cTn id="48" presetID="22" presetClass="entr" presetSubtype="1" fill="hold" grpId="1" nodeType="withEffect">
                                  <p:stCondLst>
                                    <p:cond delay="0"/>
                                  </p:stCondLst>
                                  <p:childTnLst>
                                    <p:set>
                                      <p:cBhvr>
                                        <p:cTn id="49" dur="1" fill="hold">
                                          <p:stCondLst>
                                            <p:cond delay="0"/>
                                          </p:stCondLst>
                                        </p:cTn>
                                        <p:tgtEl>
                                          <p:spTgt spid="194579"/>
                                        </p:tgtEl>
                                        <p:attrNameLst>
                                          <p:attrName>style.visibility</p:attrName>
                                        </p:attrNameLst>
                                      </p:cBhvr>
                                      <p:to>
                                        <p:strVal val="visible"/>
                                      </p:to>
                                    </p:set>
                                    <p:animEffect transition="in" filter="wipe(up)">
                                      <p:cBhvr>
                                        <p:cTn id="50" dur="8000"/>
                                        <p:tgtEl>
                                          <p:spTgt spid="194579"/>
                                        </p:tgtEl>
                                      </p:cBhvr>
                                    </p:animEffect>
                                  </p:childTnLst>
                                </p:cTn>
                              </p:par>
                              <p:par>
                                <p:cTn id="51" presetID="22" presetClass="entr" presetSubtype="1" fill="hold" grpId="1" nodeType="withEffect">
                                  <p:stCondLst>
                                    <p:cond delay="0"/>
                                  </p:stCondLst>
                                  <p:childTnLst>
                                    <p:set>
                                      <p:cBhvr>
                                        <p:cTn id="52" dur="1" fill="hold">
                                          <p:stCondLst>
                                            <p:cond delay="0"/>
                                          </p:stCondLst>
                                        </p:cTn>
                                        <p:tgtEl>
                                          <p:spTgt spid="194580"/>
                                        </p:tgtEl>
                                        <p:attrNameLst>
                                          <p:attrName>style.visibility</p:attrName>
                                        </p:attrNameLst>
                                      </p:cBhvr>
                                      <p:to>
                                        <p:strVal val="visible"/>
                                      </p:to>
                                    </p:set>
                                    <p:animEffect transition="in" filter="wipe(up)">
                                      <p:cBhvr>
                                        <p:cTn id="53" dur="8000"/>
                                        <p:tgtEl>
                                          <p:spTgt spid="19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0" grpId="0" animBg="1"/>
      <p:bldP spid="194570" grpId="1" animBg="1"/>
      <p:bldP spid="194570" grpId="2" animBg="1"/>
      <p:bldP spid="194571" grpId="0" animBg="1"/>
      <p:bldP spid="194571" grpId="1" animBg="1"/>
      <p:bldP spid="194571" grpId="2" animBg="1"/>
      <p:bldP spid="194572" grpId="0" animBg="1"/>
      <p:bldP spid="194572" grpId="1" animBg="1"/>
      <p:bldP spid="194572" grpId="2" animBg="1"/>
      <p:bldP spid="194576" grpId="0" animBg="1"/>
      <p:bldP spid="194576" grpId="1" animBg="1"/>
      <p:bldP spid="194579" grpId="0" animBg="1"/>
      <p:bldP spid="194579" grpId="1" animBg="1"/>
      <p:bldP spid="194580" grpId="0" animBg="1"/>
      <p:bldP spid="19458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bsc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747" name="Rectangle 3"/>
          <p:cNvSpPr>
            <a:spLocks noChangeArrowheads="1"/>
          </p:cNvSpPr>
          <p:nvPr/>
        </p:nvSpPr>
        <p:spPr bwMode="auto">
          <a:xfrm>
            <a:off x="1785256" y="856342"/>
            <a:ext cx="8730343" cy="7201972"/>
          </a:xfrm>
          <a:prstGeom prst="rect">
            <a:avLst/>
          </a:prstGeom>
          <a:noFill/>
          <a:ln w="9525">
            <a:noFill/>
            <a:miter lim="800000"/>
            <a:headEnd/>
            <a:tailEnd/>
          </a:ln>
          <a:effectLst>
            <a:outerShdw dist="63500" dir="2212194" algn="ctr" rotWithShape="0">
              <a:schemeClr val="accent2"/>
            </a:outerShdw>
          </a:effectLst>
        </p:spPr>
        <p:txBody>
          <a:bodyPr wrap="square">
            <a:spAutoFit/>
          </a:bodyPr>
          <a:lstStyle/>
          <a:p>
            <a:pPr fontAlgn="base">
              <a:spcBef>
                <a:spcPct val="50000"/>
              </a:spcBef>
              <a:spcAft>
                <a:spcPct val="0"/>
              </a:spcAft>
              <a:defRPr/>
            </a:pPr>
            <a:r>
              <a:rPr lang="en-US" sz="4400" b="1" dirty="0">
                <a:solidFill>
                  <a:schemeClr val="bg1"/>
                </a:solidFill>
              </a:rPr>
              <a:t>Which is an example of a chemical change?</a:t>
            </a:r>
          </a:p>
          <a:p>
            <a:pPr fontAlgn="base">
              <a:spcBef>
                <a:spcPct val="50000"/>
              </a:spcBef>
              <a:spcAft>
                <a:spcPct val="0"/>
              </a:spcAft>
              <a:defRPr/>
            </a:pPr>
            <a:r>
              <a:rPr lang="en-US" sz="4400" b="1" dirty="0">
                <a:solidFill>
                  <a:schemeClr val="bg1"/>
                </a:solidFill>
              </a:rPr>
              <a:t> ice melting </a:t>
            </a:r>
          </a:p>
          <a:p>
            <a:pPr fontAlgn="base">
              <a:spcBef>
                <a:spcPct val="50000"/>
              </a:spcBef>
              <a:spcAft>
                <a:spcPct val="0"/>
              </a:spcAft>
              <a:defRPr/>
            </a:pPr>
            <a:r>
              <a:rPr lang="en-US" sz="4400" b="1" dirty="0">
                <a:solidFill>
                  <a:schemeClr val="bg1"/>
                </a:solidFill>
              </a:rPr>
              <a:t> salt crystals being ground to powder </a:t>
            </a:r>
          </a:p>
          <a:p>
            <a:pPr fontAlgn="base">
              <a:spcBef>
                <a:spcPct val="50000"/>
              </a:spcBef>
              <a:spcAft>
                <a:spcPct val="0"/>
              </a:spcAft>
              <a:defRPr/>
            </a:pPr>
            <a:r>
              <a:rPr lang="en-US" sz="4400" b="1" dirty="0">
                <a:solidFill>
                  <a:schemeClr val="bg1"/>
                </a:solidFill>
              </a:rPr>
              <a:t> water evaporating </a:t>
            </a:r>
          </a:p>
          <a:p>
            <a:pPr fontAlgn="base">
              <a:spcBef>
                <a:spcPct val="50000"/>
              </a:spcBef>
              <a:spcAft>
                <a:spcPct val="0"/>
              </a:spcAft>
              <a:defRPr/>
            </a:pPr>
            <a:r>
              <a:rPr lang="en-US" sz="4400" b="1" dirty="0">
                <a:solidFill>
                  <a:schemeClr val="bg1"/>
                </a:solidFill>
              </a:rPr>
              <a:t> wood burning </a:t>
            </a:r>
          </a:p>
          <a:p>
            <a:pPr fontAlgn="base">
              <a:spcBef>
                <a:spcPct val="50000"/>
              </a:spcBef>
              <a:spcAft>
                <a:spcPct val="0"/>
              </a:spcAft>
              <a:defRPr/>
            </a:pPr>
            <a:endParaRPr lang="en-US" sz="4400" b="1" dirty="0">
              <a:solidFill>
                <a:schemeClr val="bg1"/>
              </a:solidFill>
            </a:endParaRPr>
          </a:p>
        </p:txBody>
      </p:sp>
      <p:sp>
        <p:nvSpPr>
          <p:cNvPr id="2" name="TextBox 1"/>
          <p:cNvSpPr txBox="1"/>
          <p:nvPr/>
        </p:nvSpPr>
        <p:spPr>
          <a:xfrm>
            <a:off x="2894589" y="271567"/>
            <a:ext cx="6742895" cy="584775"/>
          </a:xfrm>
          <a:prstGeom prst="rect">
            <a:avLst/>
          </a:prstGeom>
          <a:noFill/>
        </p:spPr>
        <p:txBody>
          <a:bodyPr wrap="square" rtlCol="0">
            <a:spAutoFit/>
          </a:bodyPr>
          <a:lstStyle/>
          <a:p>
            <a:r>
              <a:rPr lang="en-US" sz="3200" u="sng" dirty="0" smtClean="0">
                <a:solidFill>
                  <a:srgbClr val="FFFF00"/>
                </a:solidFill>
              </a:rPr>
              <a:t>Class activity/Responses required</a:t>
            </a:r>
            <a:endParaRPr lang="en-US" u="sng" dirty="0">
              <a:solidFill>
                <a:srgbClr val="FFFF00"/>
              </a:solidFill>
            </a:endParaRPr>
          </a:p>
        </p:txBody>
      </p:sp>
    </p:spTree>
    <p:extLst>
      <p:ext uri="{BB962C8B-B14F-4D97-AF65-F5344CB8AC3E}">
        <p14:creationId xmlns:p14="http://schemas.microsoft.com/office/powerpoint/2010/main" val="17314520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0"/>
            <a:ext cx="3332355" cy="783451"/>
          </a:xfrm>
        </p:spPr>
        <p:txBody>
          <a:bodyPr/>
          <a:lstStyle/>
          <a:p>
            <a:r>
              <a:rPr lang="en-US" dirty="0" smtClean="0"/>
              <a:t>Assignment 4</a:t>
            </a:r>
            <a:endParaRPr lang="en-US" dirty="0"/>
          </a:p>
        </p:txBody>
      </p:sp>
      <p:sp>
        <p:nvSpPr>
          <p:cNvPr id="3" name="Content Placeholder 2"/>
          <p:cNvSpPr>
            <a:spLocks noGrp="1"/>
          </p:cNvSpPr>
          <p:nvPr>
            <p:ph idx="1"/>
          </p:nvPr>
        </p:nvSpPr>
        <p:spPr>
          <a:xfrm>
            <a:off x="637478" y="900074"/>
            <a:ext cx="10056542" cy="4463662"/>
          </a:xfrm>
        </p:spPr>
        <p:txBody>
          <a:bodyPr>
            <a:normAutofit lnSpcReduction="10000"/>
          </a:bodyPr>
          <a:lstStyle/>
          <a:p>
            <a:pPr marL="0" indent="0">
              <a:buNone/>
            </a:pPr>
            <a:r>
              <a:rPr lang="en-US" dirty="0" smtClean="0"/>
              <a:t>1. Classify each of the following changes into physical or chemical change</a:t>
            </a:r>
          </a:p>
          <a:p>
            <a:pPr marL="514350" indent="-514350">
              <a:buAutoNum type="alphaLcParenBoth"/>
            </a:pPr>
            <a:r>
              <a:rPr lang="en-US" dirty="0" smtClean="0"/>
              <a:t>Melting of candle wax</a:t>
            </a:r>
          </a:p>
          <a:p>
            <a:pPr marL="514350" indent="-514350">
              <a:buAutoNum type="alphaLcParenBoth"/>
            </a:pPr>
            <a:r>
              <a:rPr lang="en-US" dirty="0" smtClean="0"/>
              <a:t>Dissolution of common salt in water</a:t>
            </a:r>
          </a:p>
          <a:p>
            <a:pPr marL="514350" indent="-514350">
              <a:buAutoNum type="alphaLcParenBoth"/>
            </a:pPr>
            <a:r>
              <a:rPr lang="en-US" dirty="0" smtClean="0"/>
              <a:t>Addition of water to lime</a:t>
            </a:r>
          </a:p>
          <a:p>
            <a:pPr marL="514350" indent="-514350">
              <a:buAutoNum type="alphaLcParenBoth"/>
            </a:pPr>
            <a:r>
              <a:rPr lang="en-US" dirty="0" smtClean="0"/>
              <a:t>Dissolution of copper in dilute acid</a:t>
            </a:r>
          </a:p>
          <a:p>
            <a:pPr marL="514350" indent="-514350">
              <a:buAutoNum type="alphaLcParenBoth"/>
            </a:pPr>
            <a:r>
              <a:rPr lang="en-US" dirty="0" smtClean="0"/>
              <a:t>Hardening of cement</a:t>
            </a:r>
          </a:p>
          <a:p>
            <a:pPr marL="514350" indent="-514350">
              <a:buAutoNum type="alphaLcParenBoth"/>
            </a:pPr>
            <a:r>
              <a:rPr lang="en-US" dirty="0" smtClean="0"/>
              <a:t>Burning of wood</a:t>
            </a:r>
          </a:p>
          <a:p>
            <a:pPr marL="0" indent="0">
              <a:buNone/>
            </a:pPr>
            <a:r>
              <a:rPr lang="en-US" dirty="0" smtClean="0"/>
              <a:t>2. State 2 differences between physical and chemical change        marks</a:t>
            </a:r>
            <a:endParaRPr lang="en-US" dirty="0"/>
          </a:p>
        </p:txBody>
      </p:sp>
    </p:spTree>
    <p:extLst>
      <p:ext uri="{BB962C8B-B14F-4D97-AF65-F5344CB8AC3E}">
        <p14:creationId xmlns:p14="http://schemas.microsoft.com/office/powerpoint/2010/main" val="14942736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2669" y="89210"/>
            <a:ext cx="7034561" cy="412596"/>
          </a:xfrm>
        </p:spPr>
        <p:txBody>
          <a:bodyPr>
            <a:noAutofit/>
          </a:bodyPr>
          <a:lstStyle/>
          <a:p>
            <a:r>
              <a:rPr lang="en-US" sz="2800" u="sng" dirty="0" smtClean="0"/>
              <a:t>Week 3</a:t>
            </a:r>
            <a:r>
              <a:rPr lang="en-US" sz="2800" dirty="0" smtClean="0"/>
              <a:t>			</a:t>
            </a:r>
            <a:r>
              <a:rPr lang="en-US" sz="2800" dirty="0" smtClean="0">
                <a:solidFill>
                  <a:schemeClr val="accent2">
                    <a:lumMod val="50000"/>
                  </a:schemeClr>
                </a:solidFill>
              </a:rPr>
              <a:t>	</a:t>
            </a:r>
            <a:r>
              <a:rPr lang="en-US" sz="2800" b="1" u="sng" dirty="0" smtClean="0">
                <a:solidFill>
                  <a:schemeClr val="accent2">
                    <a:lumMod val="50000"/>
                  </a:schemeClr>
                </a:solidFill>
              </a:rPr>
              <a:t>ELEMENTS</a:t>
            </a:r>
            <a:endParaRPr lang="en-US" sz="2800" b="1" u="sng" dirty="0">
              <a:solidFill>
                <a:schemeClr val="accent2">
                  <a:lumMod val="50000"/>
                </a:schemeClr>
              </a:solidFill>
            </a:endParaRPr>
          </a:p>
        </p:txBody>
      </p:sp>
      <p:sp>
        <p:nvSpPr>
          <p:cNvPr id="3" name="Content Placeholder 2"/>
          <p:cNvSpPr>
            <a:spLocks noGrp="1"/>
          </p:cNvSpPr>
          <p:nvPr>
            <p:ph idx="1"/>
          </p:nvPr>
        </p:nvSpPr>
        <p:spPr>
          <a:xfrm>
            <a:off x="445738" y="785189"/>
            <a:ext cx="10882662" cy="5776332"/>
          </a:xfrm>
        </p:spPr>
        <p:txBody>
          <a:bodyPr>
            <a:normAutofit fontScale="92500" lnSpcReduction="20000"/>
          </a:bodyPr>
          <a:lstStyle/>
          <a:p>
            <a:pPr marL="0" indent="0">
              <a:buNone/>
            </a:pPr>
            <a:r>
              <a:rPr lang="en-US" b="1" dirty="0" smtClean="0">
                <a:solidFill>
                  <a:srgbClr val="C00000"/>
                </a:solidFill>
              </a:rPr>
              <a:t> </a:t>
            </a:r>
            <a:r>
              <a:rPr lang="en-US" i="1" dirty="0" smtClean="0">
                <a:solidFill>
                  <a:srgbClr val="C00000"/>
                </a:solidFill>
              </a:rPr>
              <a:t>An</a:t>
            </a:r>
            <a:r>
              <a:rPr lang="en-US" i="1" dirty="0" smtClean="0"/>
              <a:t> </a:t>
            </a:r>
            <a:r>
              <a:rPr lang="en-US" b="1" dirty="0" smtClean="0">
                <a:solidFill>
                  <a:srgbClr val="C00000"/>
                </a:solidFill>
              </a:rPr>
              <a:t>element</a:t>
            </a:r>
            <a:r>
              <a:rPr lang="en-US" i="1" dirty="0" smtClean="0"/>
              <a:t> is a substance which cannot be split into two or more simpler units </a:t>
            </a:r>
            <a:r>
              <a:rPr lang="en-US" i="1" dirty="0"/>
              <a:t>by any known chemical process </a:t>
            </a:r>
            <a:endParaRPr lang="en-US" i="1" dirty="0" smtClean="0"/>
          </a:p>
          <a:p>
            <a:pPr marL="0" indent="0">
              <a:buNone/>
            </a:pPr>
            <a:r>
              <a:rPr lang="en-US" dirty="0" smtClean="0"/>
              <a:t>Example of elements are: Oxygen, Lead, Nitrogen, Sulphur, Copper, Platinum, Gold, Silver etc.</a:t>
            </a:r>
          </a:p>
          <a:p>
            <a:pPr marL="0" indent="0">
              <a:buNone/>
            </a:pPr>
            <a:r>
              <a:rPr lang="en-US" dirty="0" smtClean="0"/>
              <a:t>There are about 118 known elements.</a:t>
            </a:r>
          </a:p>
          <a:p>
            <a:pPr marL="0" indent="0" algn="ctr">
              <a:buNone/>
            </a:pPr>
            <a:r>
              <a:rPr lang="en-US" b="1" dirty="0" smtClean="0">
                <a:solidFill>
                  <a:srgbClr val="C00000"/>
                </a:solidFill>
              </a:rPr>
              <a:t>Classification of elements</a:t>
            </a:r>
          </a:p>
          <a:p>
            <a:pPr marL="0" indent="0">
              <a:buNone/>
            </a:pPr>
            <a:r>
              <a:rPr lang="en-US" b="1" dirty="0" smtClean="0"/>
              <a:t>Elements are classified into</a:t>
            </a:r>
          </a:p>
          <a:p>
            <a:pPr marL="514350" indent="-514350">
              <a:buFont typeface="+mj-lt"/>
              <a:buAutoNum type="arabicPeriod"/>
            </a:pPr>
            <a:r>
              <a:rPr lang="en-US" b="1" dirty="0" smtClean="0">
                <a:solidFill>
                  <a:schemeClr val="accent2">
                    <a:lumMod val="75000"/>
                  </a:schemeClr>
                </a:solidFill>
              </a:rPr>
              <a:t>Metals</a:t>
            </a:r>
          </a:p>
          <a:p>
            <a:pPr marL="514350" indent="-514350">
              <a:buFont typeface="+mj-lt"/>
              <a:buAutoNum type="arabicPeriod"/>
            </a:pPr>
            <a:r>
              <a:rPr lang="en-US" b="1" dirty="0" smtClean="0">
                <a:solidFill>
                  <a:schemeClr val="accent2">
                    <a:lumMod val="75000"/>
                  </a:schemeClr>
                </a:solidFill>
              </a:rPr>
              <a:t>Non-metals</a:t>
            </a:r>
          </a:p>
          <a:p>
            <a:pPr marL="514350" indent="-514350">
              <a:buFont typeface="+mj-lt"/>
              <a:buAutoNum type="arabicPeriod"/>
            </a:pPr>
            <a:r>
              <a:rPr lang="en-US" b="1" dirty="0">
                <a:solidFill>
                  <a:schemeClr val="accent2">
                    <a:lumMod val="75000"/>
                  </a:schemeClr>
                </a:solidFill>
              </a:rPr>
              <a:t>Metalloids</a:t>
            </a:r>
          </a:p>
          <a:p>
            <a:pPr marL="0" indent="0">
              <a:buNone/>
            </a:pPr>
            <a:r>
              <a:rPr lang="en-US" b="1" dirty="0" smtClean="0"/>
              <a:t>Metalloids are elements that share the properties of metals and non-metals</a:t>
            </a:r>
          </a:p>
          <a:p>
            <a:pPr marL="0" indent="0">
              <a:buNone/>
            </a:pPr>
            <a:r>
              <a:rPr lang="en-US" dirty="0" smtClean="0"/>
              <a:t> </a:t>
            </a:r>
          </a:p>
          <a:p>
            <a:pPr marL="0" indent="0">
              <a:buNone/>
            </a:pPr>
            <a:r>
              <a:rPr lang="en-US" dirty="0" smtClean="0"/>
              <a:t>Elements </a:t>
            </a:r>
            <a:r>
              <a:rPr lang="en-US" dirty="0"/>
              <a:t>are further </a:t>
            </a:r>
            <a:r>
              <a:rPr lang="en-US" dirty="0" smtClean="0"/>
              <a:t>classified into states of matter </a:t>
            </a:r>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val="157337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SS1 CHEMISTRY</a:t>
            </a:r>
            <a:endParaRPr lang="en-US" dirty="0"/>
          </a:p>
        </p:txBody>
      </p:sp>
      <p:sp>
        <p:nvSpPr>
          <p:cNvPr id="3" name="Subtitle 2"/>
          <p:cNvSpPr>
            <a:spLocks noGrp="1"/>
          </p:cNvSpPr>
          <p:nvPr>
            <p:ph type="subTitle" idx="1"/>
          </p:nvPr>
        </p:nvSpPr>
        <p:spPr/>
        <p:txBody>
          <a:bodyPr/>
          <a:lstStyle/>
          <a:p>
            <a:r>
              <a:rPr lang="en-US" dirty="0" smtClean="0"/>
              <a:t>SCHEME OF WORK</a:t>
            </a:r>
            <a:endParaRPr lang="en-US" dirty="0"/>
          </a:p>
        </p:txBody>
      </p:sp>
    </p:spTree>
    <p:extLst>
      <p:ext uri="{BB962C8B-B14F-4D97-AF65-F5344CB8AC3E}">
        <p14:creationId xmlns:p14="http://schemas.microsoft.com/office/powerpoint/2010/main" val="9832326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periodic"/>
          <p:cNvPicPr>
            <a:picLocks noChangeAspect="1" noChangeArrowheads="1"/>
          </p:cNvPicPr>
          <p:nvPr/>
        </p:nvPicPr>
        <p:blipFill>
          <a:blip r:embed="rId3">
            <a:extLst>
              <a:ext uri="{28A0092B-C50C-407E-A947-70E740481C1C}">
                <a14:useLocalDpi xmlns:a14="http://schemas.microsoft.com/office/drawing/2010/main" val="0"/>
              </a:ext>
            </a:extLst>
          </a:blip>
          <a:srcRect l="1666" r="5833"/>
          <a:stretch>
            <a:fillRect/>
          </a:stretch>
        </p:blipFill>
        <p:spPr bwMode="auto">
          <a:xfrm>
            <a:off x="1981200" y="1257300"/>
            <a:ext cx="84582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6"/>
          <p:cNvSpPr>
            <a:spLocks noChangeArrowheads="1"/>
          </p:cNvSpPr>
          <p:nvPr/>
        </p:nvSpPr>
        <p:spPr bwMode="auto">
          <a:xfrm>
            <a:off x="3276600" y="1066800"/>
            <a:ext cx="4038600" cy="16764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88069" name="Rectangle 5"/>
          <p:cNvSpPr>
            <a:spLocks noChangeArrowheads="1"/>
          </p:cNvSpPr>
          <p:nvPr/>
        </p:nvSpPr>
        <p:spPr bwMode="auto">
          <a:xfrm>
            <a:off x="3200401" y="1"/>
            <a:ext cx="3842077" cy="2431435"/>
          </a:xfrm>
          <a:prstGeom prst="rect">
            <a:avLst/>
          </a:prstGeom>
          <a:noFill/>
          <a:ln w="9525" algn="ctr">
            <a:noFill/>
            <a:miter lim="800000"/>
            <a:headEnd/>
            <a:tailEnd/>
          </a:ln>
          <a:effectLst/>
        </p:spPr>
        <p:txBody>
          <a:bodyPr wrap="none">
            <a:spAutoFit/>
          </a:bodyPr>
          <a:lstStyle/>
          <a:p>
            <a:pPr fontAlgn="base">
              <a:spcBef>
                <a:spcPct val="0"/>
              </a:spcBef>
              <a:spcAft>
                <a:spcPct val="0"/>
              </a:spcAft>
              <a:defRPr/>
            </a:pPr>
            <a:r>
              <a:rPr lang="en-US" sz="4400" b="1" u="sng">
                <a:solidFill>
                  <a:srgbClr val="FF0066"/>
                </a:solidFill>
                <a:effectLst>
                  <a:outerShdw blurRad="38100" dist="38100" dir="2700000" algn="tl">
                    <a:srgbClr val="C0C0C0"/>
                  </a:outerShdw>
                </a:effectLst>
              </a:rPr>
              <a:t>Metals</a:t>
            </a:r>
          </a:p>
          <a:p>
            <a:pPr fontAlgn="base">
              <a:spcBef>
                <a:spcPct val="0"/>
              </a:spcBef>
              <a:spcAft>
                <a:spcPct val="0"/>
              </a:spcAft>
              <a:buFontTx/>
              <a:buBlip>
                <a:blip r:embed="rId4"/>
              </a:buBlip>
              <a:defRPr/>
            </a:pPr>
            <a:r>
              <a:rPr lang="en-US" sz="3600" b="1">
                <a:solidFill>
                  <a:srgbClr val="FF0066"/>
                </a:solidFill>
                <a:effectLst>
                  <a:outerShdw blurRad="38100" dist="38100" dir="2700000" algn="tl">
                    <a:srgbClr val="C0C0C0"/>
                  </a:outerShdw>
                </a:effectLst>
              </a:rPr>
              <a:t>Extra electrons</a:t>
            </a:r>
          </a:p>
          <a:p>
            <a:pPr fontAlgn="base">
              <a:spcBef>
                <a:spcPct val="0"/>
              </a:spcBef>
              <a:spcAft>
                <a:spcPct val="0"/>
              </a:spcAft>
              <a:buFontTx/>
              <a:buBlip>
                <a:blip r:embed="rId4"/>
              </a:buBlip>
              <a:defRPr/>
            </a:pPr>
            <a:r>
              <a:rPr lang="en-US" sz="3600" b="1">
                <a:solidFill>
                  <a:srgbClr val="FF0066"/>
                </a:solidFill>
                <a:effectLst>
                  <a:outerShdw blurRad="38100" dist="38100" dir="2700000" algn="tl">
                    <a:srgbClr val="C0C0C0"/>
                  </a:outerShdw>
                </a:effectLst>
              </a:rPr>
              <a:t>Conductive</a:t>
            </a:r>
          </a:p>
          <a:p>
            <a:pPr fontAlgn="base">
              <a:spcBef>
                <a:spcPct val="0"/>
              </a:spcBef>
              <a:spcAft>
                <a:spcPct val="0"/>
              </a:spcAft>
              <a:buFontTx/>
              <a:buBlip>
                <a:blip r:embed="rId4"/>
              </a:buBlip>
              <a:defRPr/>
            </a:pPr>
            <a:r>
              <a:rPr lang="en-US" sz="3600" b="1">
                <a:solidFill>
                  <a:srgbClr val="FF0066"/>
                </a:solidFill>
                <a:effectLst>
                  <a:outerShdw blurRad="38100" dist="38100" dir="2700000" algn="tl">
                    <a:srgbClr val="C0C0C0"/>
                  </a:outerShdw>
                </a:effectLst>
              </a:rPr>
              <a:t>Malleable</a:t>
            </a:r>
            <a:endParaRPr lang="en-US" sz="3600" b="1">
              <a:solidFill>
                <a:srgbClr val="000000"/>
              </a:solidFill>
              <a:effectLst>
                <a:outerShdw blurRad="38100" dist="38100" dir="2700000" algn="tl">
                  <a:srgbClr val="C0C0C0"/>
                </a:outerShdw>
              </a:effectLst>
            </a:endParaRPr>
          </a:p>
        </p:txBody>
      </p:sp>
      <p:pic>
        <p:nvPicPr>
          <p:cNvPr id="98309" name="Picture 9" descr="j0316885"/>
          <p:cNvPicPr>
            <a:picLocks noChangeAspect="1" noChangeArrowheads="1"/>
          </p:cNvPicPr>
          <p:nvPr/>
        </p:nvPicPr>
        <p:blipFill>
          <a:blip r:embed="rId5" cstate="print">
            <a:lum bright="-18000" contrast="24000"/>
            <a:extLst>
              <a:ext uri="{28A0092B-C50C-407E-A947-70E740481C1C}">
                <a14:useLocalDpi xmlns:a14="http://schemas.microsoft.com/office/drawing/2010/main" val="0"/>
              </a:ext>
            </a:extLst>
          </a:blip>
          <a:srcRect/>
          <a:stretch>
            <a:fillRect/>
          </a:stretch>
        </p:blipFill>
        <p:spPr bwMode="auto">
          <a:xfrm>
            <a:off x="1524000" y="0"/>
            <a:ext cx="15240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Rectangle 8"/>
          <p:cNvSpPr>
            <a:spLocks noChangeArrowheads="1"/>
          </p:cNvSpPr>
          <p:nvPr/>
        </p:nvSpPr>
        <p:spPr bwMode="auto">
          <a:xfrm>
            <a:off x="7042150" y="-400050"/>
            <a:ext cx="2046714" cy="2862322"/>
          </a:xfrm>
          <a:prstGeom prst="rect">
            <a:avLst/>
          </a:prstGeom>
          <a:noFill/>
          <a:ln w="9525" algn="ctr">
            <a:noFill/>
            <a:miter lim="800000"/>
            <a:headEnd/>
            <a:tailEnd/>
          </a:ln>
          <a:effectLst/>
        </p:spPr>
        <p:txBody>
          <a:bodyPr wrap="none">
            <a:spAutoFit/>
          </a:bodyPr>
          <a:lstStyle/>
          <a:p>
            <a:pPr fontAlgn="base">
              <a:spcBef>
                <a:spcPct val="0"/>
              </a:spcBef>
              <a:spcAft>
                <a:spcPct val="0"/>
              </a:spcAft>
              <a:defRPr/>
            </a:pPr>
            <a:endParaRPr lang="en-US" sz="3600" b="1">
              <a:solidFill>
                <a:srgbClr val="FF0066"/>
              </a:solidFill>
              <a:effectLst>
                <a:outerShdw blurRad="38100" dist="38100" dir="2700000" algn="tl">
                  <a:srgbClr val="C0C0C0"/>
                </a:outerShdw>
              </a:effectLst>
            </a:endParaRPr>
          </a:p>
          <a:p>
            <a:pPr fontAlgn="base">
              <a:spcBef>
                <a:spcPct val="0"/>
              </a:spcBef>
              <a:spcAft>
                <a:spcPct val="0"/>
              </a:spcAft>
              <a:buFontTx/>
              <a:buBlip>
                <a:blip r:embed="rId4"/>
              </a:buBlip>
              <a:defRPr/>
            </a:pPr>
            <a:r>
              <a:rPr lang="en-US" sz="3600" b="1">
                <a:solidFill>
                  <a:srgbClr val="FF0066"/>
                </a:solidFill>
                <a:effectLst>
                  <a:outerShdw blurRad="38100" dist="38100" dir="2700000" algn="tl">
                    <a:srgbClr val="C0C0C0"/>
                  </a:outerShdw>
                </a:effectLst>
              </a:rPr>
              <a:t>Dense</a:t>
            </a:r>
          </a:p>
          <a:p>
            <a:pPr fontAlgn="base">
              <a:spcBef>
                <a:spcPct val="0"/>
              </a:spcBef>
              <a:spcAft>
                <a:spcPct val="0"/>
              </a:spcAft>
              <a:buFontTx/>
              <a:buBlip>
                <a:blip r:embed="rId4"/>
              </a:buBlip>
              <a:defRPr/>
            </a:pPr>
            <a:r>
              <a:rPr lang="en-US" sz="3600" b="1">
                <a:solidFill>
                  <a:srgbClr val="FF0066"/>
                </a:solidFill>
                <a:effectLst>
                  <a:outerShdw blurRad="38100" dist="38100" dir="2700000" algn="tl">
                    <a:srgbClr val="C0C0C0"/>
                  </a:outerShdw>
                </a:effectLst>
              </a:rPr>
              <a:t>Shiny</a:t>
            </a:r>
          </a:p>
          <a:p>
            <a:pPr fontAlgn="base">
              <a:spcBef>
                <a:spcPct val="0"/>
              </a:spcBef>
              <a:spcAft>
                <a:spcPct val="0"/>
              </a:spcAft>
              <a:buFontTx/>
              <a:buBlip>
                <a:blip r:embed="rId4"/>
              </a:buBlip>
              <a:defRPr/>
            </a:pPr>
            <a:r>
              <a:rPr lang="en-US" sz="3600" b="1">
                <a:solidFill>
                  <a:srgbClr val="FF0066"/>
                </a:solidFill>
                <a:effectLst>
                  <a:outerShdw blurRad="38100" dist="38100" dir="2700000" algn="tl">
                    <a:srgbClr val="C0C0C0"/>
                  </a:outerShdw>
                </a:effectLst>
              </a:rPr>
              <a:t>Ductile</a:t>
            </a:r>
          </a:p>
          <a:p>
            <a:pPr fontAlgn="base">
              <a:spcBef>
                <a:spcPct val="0"/>
              </a:spcBef>
              <a:spcAft>
                <a:spcPct val="0"/>
              </a:spcAft>
              <a:defRPr/>
            </a:pPr>
            <a:endParaRPr lang="en-US" sz="3600" b="1">
              <a:solidFill>
                <a:srgbClr val="000000"/>
              </a:solidFill>
              <a:effectLst>
                <a:outerShdw blurRad="38100" dist="38100" dir="2700000" algn="tl">
                  <a:srgbClr val="C0C0C0"/>
                </a:outerShdw>
              </a:effectLst>
            </a:endParaRPr>
          </a:p>
        </p:txBody>
      </p:sp>
      <p:pic>
        <p:nvPicPr>
          <p:cNvPr id="98311" name="Picture 10" descr="j0316885"/>
          <p:cNvPicPr>
            <a:picLocks noChangeAspect="1" noChangeArrowheads="1"/>
          </p:cNvPicPr>
          <p:nvPr/>
        </p:nvPicPr>
        <p:blipFill>
          <a:blip r:embed="rId5" cstate="print">
            <a:lum bright="-18000" contrast="24000"/>
            <a:extLst>
              <a:ext uri="{28A0092B-C50C-407E-A947-70E740481C1C}">
                <a14:useLocalDpi xmlns:a14="http://schemas.microsoft.com/office/drawing/2010/main" val="0"/>
              </a:ext>
            </a:extLst>
          </a:blip>
          <a:srcRect/>
          <a:stretch>
            <a:fillRect/>
          </a:stretch>
        </p:blipFill>
        <p:spPr bwMode="auto">
          <a:xfrm>
            <a:off x="9144000" y="0"/>
            <a:ext cx="15240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2" name="Picture 11" descr="j0316885"/>
          <p:cNvPicPr>
            <a:picLocks noChangeAspect="1" noChangeArrowheads="1"/>
          </p:cNvPicPr>
          <p:nvPr/>
        </p:nvPicPr>
        <p:blipFill>
          <a:blip r:embed="rId6">
            <a:lum bright="-18000" contrast="24000"/>
            <a:extLst>
              <a:ext uri="{28A0092B-C50C-407E-A947-70E740481C1C}">
                <a14:useLocalDpi xmlns:a14="http://schemas.microsoft.com/office/drawing/2010/main" val="0"/>
              </a:ext>
            </a:extLst>
          </a:blip>
          <a:srcRect/>
          <a:stretch>
            <a:fillRect/>
          </a:stretch>
        </p:blipFill>
        <p:spPr bwMode="auto">
          <a:xfrm>
            <a:off x="9677400" y="5334000"/>
            <a:ext cx="100488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3" name="Picture 12" descr="j0316885"/>
          <p:cNvPicPr>
            <a:picLocks noChangeAspect="1" noChangeArrowheads="1"/>
          </p:cNvPicPr>
          <p:nvPr/>
        </p:nvPicPr>
        <p:blipFill>
          <a:blip r:embed="rId6">
            <a:lum bright="-18000" contrast="24000"/>
            <a:extLst>
              <a:ext uri="{28A0092B-C50C-407E-A947-70E740481C1C}">
                <a14:useLocalDpi xmlns:a14="http://schemas.microsoft.com/office/drawing/2010/main" val="0"/>
              </a:ext>
            </a:extLst>
          </a:blip>
          <a:srcRect/>
          <a:stretch>
            <a:fillRect/>
          </a:stretch>
        </p:blipFill>
        <p:spPr bwMode="auto">
          <a:xfrm>
            <a:off x="1524000" y="5334000"/>
            <a:ext cx="100488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Freeform 4"/>
          <p:cNvSpPr>
            <a:spLocks/>
          </p:cNvSpPr>
          <p:nvPr/>
        </p:nvSpPr>
        <p:spPr bwMode="auto">
          <a:xfrm>
            <a:off x="1917700" y="1117600"/>
            <a:ext cx="8547100" cy="5651500"/>
          </a:xfrm>
          <a:custGeom>
            <a:avLst/>
            <a:gdLst>
              <a:gd name="T0" fmla="*/ 568 w 5384"/>
              <a:gd name="T1" fmla="*/ 112 h 3560"/>
              <a:gd name="T2" fmla="*/ 184 w 5384"/>
              <a:gd name="T3" fmla="*/ 160 h 3560"/>
              <a:gd name="T4" fmla="*/ 88 w 5384"/>
              <a:gd name="T5" fmla="*/ 736 h 3560"/>
              <a:gd name="T6" fmla="*/ 40 w 5384"/>
              <a:gd name="T7" fmla="*/ 2368 h 3560"/>
              <a:gd name="T8" fmla="*/ 136 w 5384"/>
              <a:gd name="T9" fmla="*/ 2608 h 3560"/>
              <a:gd name="T10" fmla="*/ 760 w 5384"/>
              <a:gd name="T11" fmla="*/ 3424 h 3560"/>
              <a:gd name="T12" fmla="*/ 4696 w 5384"/>
              <a:gd name="T13" fmla="*/ 3424 h 3560"/>
              <a:gd name="T14" fmla="*/ 4888 w 5384"/>
              <a:gd name="T15" fmla="*/ 2944 h 3560"/>
              <a:gd name="T16" fmla="*/ 4552 w 5384"/>
              <a:gd name="T17" fmla="*/ 2560 h 3560"/>
              <a:gd name="T18" fmla="*/ 4408 w 5384"/>
              <a:gd name="T19" fmla="*/ 1936 h 3560"/>
              <a:gd name="T20" fmla="*/ 4312 w 5384"/>
              <a:gd name="T21" fmla="*/ 1840 h 3560"/>
              <a:gd name="T22" fmla="*/ 4168 w 5384"/>
              <a:gd name="T23" fmla="*/ 1840 h 3560"/>
              <a:gd name="T24" fmla="*/ 4168 w 5384"/>
              <a:gd name="T25" fmla="*/ 1744 h 3560"/>
              <a:gd name="T26" fmla="*/ 4168 w 5384"/>
              <a:gd name="T27" fmla="*/ 1600 h 3560"/>
              <a:gd name="T28" fmla="*/ 4024 w 5384"/>
              <a:gd name="T29" fmla="*/ 1504 h 3560"/>
              <a:gd name="T30" fmla="*/ 3928 w 5384"/>
              <a:gd name="T31" fmla="*/ 1552 h 3560"/>
              <a:gd name="T32" fmla="*/ 3880 w 5384"/>
              <a:gd name="T33" fmla="*/ 1456 h 3560"/>
              <a:gd name="T34" fmla="*/ 3880 w 5384"/>
              <a:gd name="T35" fmla="*/ 976 h 3560"/>
              <a:gd name="T36" fmla="*/ 3784 w 5384"/>
              <a:gd name="T37" fmla="*/ 880 h 3560"/>
              <a:gd name="T38" fmla="*/ 1000 w 5384"/>
              <a:gd name="T39" fmla="*/ 832 h 3560"/>
              <a:gd name="T40" fmla="*/ 568 w 5384"/>
              <a:gd name="T41" fmla="*/ 112 h 35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84"/>
              <a:gd name="T64" fmla="*/ 0 h 3560"/>
              <a:gd name="T65" fmla="*/ 5384 w 5384"/>
              <a:gd name="T66" fmla="*/ 3560 h 35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84" h="3560">
                <a:moveTo>
                  <a:pt x="568" y="112"/>
                </a:moveTo>
                <a:cubicBezTo>
                  <a:pt x="432" y="0"/>
                  <a:pt x="264" y="56"/>
                  <a:pt x="184" y="160"/>
                </a:cubicBezTo>
                <a:cubicBezTo>
                  <a:pt x="104" y="264"/>
                  <a:pt x="112" y="368"/>
                  <a:pt x="88" y="736"/>
                </a:cubicBezTo>
                <a:cubicBezTo>
                  <a:pt x="64" y="1104"/>
                  <a:pt x="32" y="2056"/>
                  <a:pt x="40" y="2368"/>
                </a:cubicBezTo>
                <a:cubicBezTo>
                  <a:pt x="48" y="2680"/>
                  <a:pt x="16" y="2432"/>
                  <a:pt x="136" y="2608"/>
                </a:cubicBezTo>
                <a:cubicBezTo>
                  <a:pt x="256" y="2784"/>
                  <a:pt x="0" y="3288"/>
                  <a:pt x="760" y="3424"/>
                </a:cubicBezTo>
                <a:cubicBezTo>
                  <a:pt x="1520" y="3560"/>
                  <a:pt x="4008" y="3504"/>
                  <a:pt x="4696" y="3424"/>
                </a:cubicBezTo>
                <a:cubicBezTo>
                  <a:pt x="5384" y="3344"/>
                  <a:pt x="4912" y="3088"/>
                  <a:pt x="4888" y="2944"/>
                </a:cubicBezTo>
                <a:cubicBezTo>
                  <a:pt x="4864" y="2800"/>
                  <a:pt x="4632" y="2728"/>
                  <a:pt x="4552" y="2560"/>
                </a:cubicBezTo>
                <a:cubicBezTo>
                  <a:pt x="4472" y="2392"/>
                  <a:pt x="4448" y="2056"/>
                  <a:pt x="4408" y="1936"/>
                </a:cubicBezTo>
                <a:cubicBezTo>
                  <a:pt x="4368" y="1816"/>
                  <a:pt x="4352" y="1856"/>
                  <a:pt x="4312" y="1840"/>
                </a:cubicBezTo>
                <a:cubicBezTo>
                  <a:pt x="4272" y="1824"/>
                  <a:pt x="4192" y="1856"/>
                  <a:pt x="4168" y="1840"/>
                </a:cubicBezTo>
                <a:cubicBezTo>
                  <a:pt x="4144" y="1824"/>
                  <a:pt x="4168" y="1784"/>
                  <a:pt x="4168" y="1744"/>
                </a:cubicBezTo>
                <a:cubicBezTo>
                  <a:pt x="4168" y="1704"/>
                  <a:pt x="4192" y="1640"/>
                  <a:pt x="4168" y="1600"/>
                </a:cubicBezTo>
                <a:cubicBezTo>
                  <a:pt x="4144" y="1560"/>
                  <a:pt x="4064" y="1512"/>
                  <a:pt x="4024" y="1504"/>
                </a:cubicBezTo>
                <a:cubicBezTo>
                  <a:pt x="3984" y="1496"/>
                  <a:pt x="3952" y="1560"/>
                  <a:pt x="3928" y="1552"/>
                </a:cubicBezTo>
                <a:cubicBezTo>
                  <a:pt x="3904" y="1544"/>
                  <a:pt x="3888" y="1552"/>
                  <a:pt x="3880" y="1456"/>
                </a:cubicBezTo>
                <a:cubicBezTo>
                  <a:pt x="3872" y="1360"/>
                  <a:pt x="3896" y="1072"/>
                  <a:pt x="3880" y="976"/>
                </a:cubicBezTo>
                <a:cubicBezTo>
                  <a:pt x="3864" y="880"/>
                  <a:pt x="4264" y="904"/>
                  <a:pt x="3784" y="880"/>
                </a:cubicBezTo>
                <a:cubicBezTo>
                  <a:pt x="3304" y="856"/>
                  <a:pt x="1536" y="960"/>
                  <a:pt x="1000" y="832"/>
                </a:cubicBezTo>
                <a:cubicBezTo>
                  <a:pt x="464" y="704"/>
                  <a:pt x="704" y="224"/>
                  <a:pt x="568" y="112"/>
                </a:cubicBezTo>
                <a:close/>
              </a:path>
            </a:pathLst>
          </a:cu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pic>
        <p:nvPicPr>
          <p:cNvPr id="98315" name="Picture 13" descr="MMj02841680000[1]"/>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1866900"/>
            <a:ext cx="990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6" name="Picture 15" descr="j0283783"/>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1295400"/>
            <a:ext cx="8382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rot="5400000">
            <a:off x="-2565513" y="3172961"/>
            <a:ext cx="6339341" cy="400050"/>
          </a:xfrm>
          <a:prstGeom prst="rect">
            <a:avLst/>
          </a:pr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tx1"/>
                </a:solidFill>
                <a:effectLst/>
                <a:latin typeface="Arial" pitchFamily="34" charset="0"/>
              </a:rPr>
              <a:t>Just think</a:t>
            </a:r>
          </a:p>
        </p:txBody>
      </p:sp>
    </p:spTree>
    <p:extLst>
      <p:ext uri="{BB962C8B-B14F-4D97-AF65-F5344CB8AC3E}">
        <p14:creationId xmlns:p14="http://schemas.microsoft.com/office/powerpoint/2010/main" val="3705563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88068"/>
                                        </p:tgtEl>
                                        <p:attrNameLst>
                                          <p:attrName>style.visibility</p:attrName>
                                        </p:attrNameLst>
                                      </p:cBhvr>
                                      <p:to>
                                        <p:strVal val="visible"/>
                                      </p:to>
                                    </p:set>
                                    <p:anim calcmode="lin" valueType="num">
                                      <p:cBhvr>
                                        <p:cTn id="7" dur="1000" fill="hold"/>
                                        <p:tgtEl>
                                          <p:spTgt spid="88068"/>
                                        </p:tgtEl>
                                        <p:attrNameLst>
                                          <p:attrName>ppt_x</p:attrName>
                                        </p:attrNameLst>
                                      </p:cBhvr>
                                      <p:tavLst>
                                        <p:tav tm="0">
                                          <p:val>
                                            <p:strVal val="#ppt_x-.2"/>
                                          </p:val>
                                        </p:tav>
                                        <p:tav tm="100000">
                                          <p:val>
                                            <p:strVal val="#ppt_x"/>
                                          </p:val>
                                        </p:tav>
                                      </p:tavLst>
                                    </p:anim>
                                    <p:anim calcmode="lin" valueType="num">
                                      <p:cBhvr>
                                        <p:cTn id="8" dur="1000" fill="hold"/>
                                        <p:tgtEl>
                                          <p:spTgt spid="8806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8068"/>
                                        </p:tgtEl>
                                      </p:cBhvr>
                                    </p:animEffect>
                                  </p:childTnLst>
                                </p:cTn>
                              </p:par>
                            </p:childTnLst>
                          </p:cTn>
                        </p:par>
                        <p:par>
                          <p:cTn id="10" fill="hold" nodeType="afterGroup">
                            <p:stCondLst>
                              <p:cond delay="1000"/>
                            </p:stCondLst>
                            <p:childTnLst>
                              <p:par>
                                <p:cTn id="11" presetID="22" presetClass="path" presetSubtype="0" repeatCount="3000" fill="hold" nodeType="afterEffect">
                                  <p:stCondLst>
                                    <p:cond delay="0"/>
                                  </p:stCondLst>
                                  <p:iterate type="lt">
                                    <p:tmPct val="0"/>
                                  </p:iterate>
                                  <p:childTnLst>
                                    <p:animMotion origin="layout" path="M -0.01111 -1.11111E-6 C -0.0059 -1.11111E-6 -0.00122 0.00255 -0.00122 0.00579 C -0.00122 0.00972 -0.00625 0.01111 -0.0092 0.01181 L -0.01302 0.0125 C -0.01615 0.01296 -0.02083 0.01458 -0.02083 0.01875 C -0.02083 0.02153 -0.01667 0.025 -0.01111 0.025 C -0.0059 0.025 -0.00122 0.02153 -0.00122 0.01875 C -0.00122 0.01458 -0.00625 0.01296 -0.0092 0.0125 L -0.01302 0.01181 C -0.01615 0.01111 -0.02083 0.00972 -0.02083 0.00579 C -0.02083 0.00255 -0.01667 -1.11111E-6 -0.01111 -1.11111E-6 Z " pathEditMode="relative" rAng="0" ptsTypes="ffFffffFfff">
                                      <p:cBhvr>
                                        <p:cTn id="12" dur="10000" fill="hold"/>
                                        <p:tgtEl>
                                          <p:spTgt spid="88066"/>
                                        </p:tgtEl>
                                        <p:attrNameLst>
                                          <p:attrName>ppt_x</p:attrName>
                                          <p:attrName>ppt_y</p:attrName>
                                        </p:attrNameLst>
                                      </p:cBhvr>
                                      <p:rCtr x="0" y="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periodic"/>
          <p:cNvPicPr>
            <a:picLocks noChangeAspect="1" noChangeArrowheads="1"/>
          </p:cNvPicPr>
          <p:nvPr/>
        </p:nvPicPr>
        <p:blipFill>
          <a:blip r:embed="rId3">
            <a:extLst>
              <a:ext uri="{28A0092B-C50C-407E-A947-70E740481C1C}">
                <a14:useLocalDpi xmlns:a14="http://schemas.microsoft.com/office/drawing/2010/main" val="0"/>
              </a:ext>
            </a:extLst>
          </a:blip>
          <a:srcRect l="1666" r="5833"/>
          <a:stretch>
            <a:fillRect/>
          </a:stretch>
        </p:blipFill>
        <p:spPr bwMode="auto">
          <a:xfrm>
            <a:off x="1981200" y="1257300"/>
            <a:ext cx="84582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Rectangle 6"/>
          <p:cNvSpPr>
            <a:spLocks noChangeArrowheads="1"/>
          </p:cNvSpPr>
          <p:nvPr/>
        </p:nvSpPr>
        <p:spPr bwMode="auto">
          <a:xfrm>
            <a:off x="3276600" y="1066800"/>
            <a:ext cx="4343400" cy="16764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87047" name="Rectangle 7"/>
          <p:cNvSpPr>
            <a:spLocks noChangeArrowheads="1"/>
          </p:cNvSpPr>
          <p:nvPr/>
        </p:nvSpPr>
        <p:spPr bwMode="auto">
          <a:xfrm>
            <a:off x="3352801" y="1"/>
            <a:ext cx="4431983" cy="2985433"/>
          </a:xfrm>
          <a:prstGeom prst="rect">
            <a:avLst/>
          </a:prstGeom>
          <a:noFill/>
          <a:ln w="9525" algn="ctr">
            <a:noFill/>
            <a:miter lim="800000"/>
            <a:headEnd/>
            <a:tailEnd/>
          </a:ln>
          <a:effectLst/>
        </p:spPr>
        <p:txBody>
          <a:bodyPr wrap="none">
            <a:spAutoFit/>
          </a:bodyPr>
          <a:lstStyle/>
          <a:p>
            <a:pPr fontAlgn="base">
              <a:spcBef>
                <a:spcPct val="0"/>
              </a:spcBef>
              <a:spcAft>
                <a:spcPct val="0"/>
              </a:spcAft>
              <a:defRPr/>
            </a:pPr>
            <a:r>
              <a:rPr lang="en-US" sz="4400" b="1" u="sng">
                <a:solidFill>
                  <a:srgbClr val="FF0066"/>
                </a:solidFill>
                <a:effectLst>
                  <a:outerShdw blurRad="38100" dist="38100" dir="2700000" algn="tl">
                    <a:srgbClr val="C0C0C0"/>
                  </a:outerShdw>
                </a:effectLst>
              </a:rPr>
              <a:t>Non-Metals</a:t>
            </a:r>
          </a:p>
          <a:p>
            <a:pPr fontAlgn="base">
              <a:spcBef>
                <a:spcPct val="0"/>
              </a:spcBef>
              <a:spcAft>
                <a:spcPct val="0"/>
              </a:spcAft>
              <a:buFontTx/>
              <a:buBlip>
                <a:blip r:embed="rId4"/>
              </a:buBlip>
              <a:defRPr/>
            </a:pPr>
            <a:r>
              <a:rPr lang="en-US" sz="3600" b="1">
                <a:solidFill>
                  <a:srgbClr val="FF0066"/>
                </a:solidFill>
                <a:effectLst>
                  <a:outerShdw blurRad="38100" dist="38100" dir="2700000" algn="tl">
                    <a:srgbClr val="C0C0C0"/>
                  </a:outerShdw>
                </a:effectLst>
              </a:rPr>
              <a:t>missing electrons</a:t>
            </a:r>
          </a:p>
          <a:p>
            <a:pPr fontAlgn="base">
              <a:spcBef>
                <a:spcPct val="0"/>
              </a:spcBef>
              <a:spcAft>
                <a:spcPct val="0"/>
              </a:spcAft>
              <a:buFontTx/>
              <a:buBlip>
                <a:blip r:embed="rId4"/>
              </a:buBlip>
              <a:defRPr/>
            </a:pPr>
            <a:r>
              <a:rPr lang="en-US" sz="3600" b="1">
                <a:solidFill>
                  <a:srgbClr val="FF0066"/>
                </a:solidFill>
                <a:effectLst>
                  <a:outerShdw blurRad="38100" dist="38100" dir="2700000" algn="tl">
                    <a:srgbClr val="C0C0C0"/>
                  </a:outerShdw>
                </a:effectLst>
              </a:rPr>
              <a:t>Non-Conductive</a:t>
            </a:r>
          </a:p>
          <a:p>
            <a:pPr fontAlgn="base">
              <a:spcBef>
                <a:spcPct val="0"/>
              </a:spcBef>
              <a:spcAft>
                <a:spcPct val="0"/>
              </a:spcAft>
              <a:buFontTx/>
              <a:buBlip>
                <a:blip r:embed="rId4"/>
              </a:buBlip>
              <a:defRPr/>
            </a:pPr>
            <a:r>
              <a:rPr lang="en-US" sz="3600" b="1">
                <a:solidFill>
                  <a:srgbClr val="FF0066"/>
                </a:solidFill>
                <a:effectLst>
                  <a:outerShdw blurRad="38100" dist="38100" dir="2700000" algn="tl">
                    <a:srgbClr val="C0C0C0"/>
                  </a:outerShdw>
                </a:effectLst>
              </a:rPr>
              <a:t>NOT Malleable</a:t>
            </a:r>
          </a:p>
          <a:p>
            <a:pPr fontAlgn="base">
              <a:spcBef>
                <a:spcPct val="0"/>
              </a:spcBef>
              <a:spcAft>
                <a:spcPct val="0"/>
              </a:spcAft>
              <a:buFontTx/>
              <a:buBlip>
                <a:blip r:embed="rId4"/>
              </a:buBlip>
              <a:defRPr/>
            </a:pPr>
            <a:r>
              <a:rPr lang="en-US" sz="3600" b="1">
                <a:solidFill>
                  <a:srgbClr val="FF0066"/>
                </a:solidFill>
                <a:effectLst>
                  <a:outerShdw blurRad="38100" dist="38100" dir="2700000" algn="tl">
                    <a:srgbClr val="C0C0C0"/>
                  </a:outerShdw>
                </a:effectLst>
              </a:rPr>
              <a:t>Dull</a:t>
            </a:r>
            <a:endParaRPr lang="en-US" sz="3600" b="1">
              <a:solidFill>
                <a:srgbClr val="000000"/>
              </a:solidFill>
              <a:effectLst>
                <a:outerShdw blurRad="38100" dist="38100" dir="2700000" algn="tl">
                  <a:srgbClr val="C0C0C0"/>
                </a:outerShdw>
              </a:effectLst>
            </a:endParaRPr>
          </a:p>
        </p:txBody>
      </p:sp>
      <p:sp>
        <p:nvSpPr>
          <p:cNvPr id="87049" name="Freeform 9"/>
          <p:cNvSpPr>
            <a:spLocks/>
          </p:cNvSpPr>
          <p:nvPr/>
        </p:nvSpPr>
        <p:spPr bwMode="auto">
          <a:xfrm>
            <a:off x="7975600" y="1790700"/>
            <a:ext cx="1993900" cy="3009900"/>
          </a:xfrm>
          <a:custGeom>
            <a:avLst/>
            <a:gdLst>
              <a:gd name="T0" fmla="*/ 1072 w 1256"/>
              <a:gd name="T1" fmla="*/ 32 h 1896"/>
              <a:gd name="T2" fmla="*/ 1216 w 1256"/>
              <a:gd name="T3" fmla="*/ 176 h 1896"/>
              <a:gd name="T4" fmla="*/ 1216 w 1256"/>
              <a:gd name="T5" fmla="*/ 1088 h 1896"/>
              <a:gd name="T6" fmla="*/ 1216 w 1256"/>
              <a:gd name="T7" fmla="*/ 1664 h 1896"/>
              <a:gd name="T8" fmla="*/ 1216 w 1256"/>
              <a:gd name="T9" fmla="*/ 1856 h 1896"/>
              <a:gd name="T10" fmla="*/ 976 w 1256"/>
              <a:gd name="T11" fmla="*/ 1856 h 1896"/>
              <a:gd name="T12" fmla="*/ 832 w 1256"/>
              <a:gd name="T13" fmla="*/ 1616 h 1896"/>
              <a:gd name="T14" fmla="*/ 880 w 1256"/>
              <a:gd name="T15" fmla="*/ 1280 h 1896"/>
              <a:gd name="T16" fmla="*/ 688 w 1256"/>
              <a:gd name="T17" fmla="*/ 1184 h 1896"/>
              <a:gd name="T18" fmla="*/ 640 w 1256"/>
              <a:gd name="T19" fmla="*/ 1040 h 1896"/>
              <a:gd name="T20" fmla="*/ 544 w 1256"/>
              <a:gd name="T21" fmla="*/ 896 h 1896"/>
              <a:gd name="T22" fmla="*/ 448 w 1256"/>
              <a:gd name="T23" fmla="*/ 896 h 1896"/>
              <a:gd name="T24" fmla="*/ 304 w 1256"/>
              <a:gd name="T25" fmla="*/ 800 h 1896"/>
              <a:gd name="T26" fmla="*/ 304 w 1256"/>
              <a:gd name="T27" fmla="*/ 656 h 1896"/>
              <a:gd name="T28" fmla="*/ 256 w 1256"/>
              <a:gd name="T29" fmla="*/ 560 h 1896"/>
              <a:gd name="T30" fmla="*/ 112 w 1256"/>
              <a:gd name="T31" fmla="*/ 560 h 1896"/>
              <a:gd name="T32" fmla="*/ 16 w 1256"/>
              <a:gd name="T33" fmla="*/ 464 h 1896"/>
              <a:gd name="T34" fmla="*/ 16 w 1256"/>
              <a:gd name="T35" fmla="*/ 320 h 1896"/>
              <a:gd name="T36" fmla="*/ 64 w 1256"/>
              <a:gd name="T37" fmla="*/ 176 h 1896"/>
              <a:gd name="T38" fmla="*/ 352 w 1256"/>
              <a:gd name="T39" fmla="*/ 80 h 1896"/>
              <a:gd name="T40" fmla="*/ 1120 w 1256"/>
              <a:gd name="T41" fmla="*/ 32 h 1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56"/>
              <a:gd name="T64" fmla="*/ 0 h 1896"/>
              <a:gd name="T65" fmla="*/ 1256 w 1256"/>
              <a:gd name="T66" fmla="*/ 1896 h 1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56" h="1896">
                <a:moveTo>
                  <a:pt x="1072" y="32"/>
                </a:moveTo>
                <a:cubicBezTo>
                  <a:pt x="1132" y="16"/>
                  <a:pt x="1192" y="0"/>
                  <a:pt x="1216" y="176"/>
                </a:cubicBezTo>
                <a:cubicBezTo>
                  <a:pt x="1240" y="352"/>
                  <a:pt x="1216" y="840"/>
                  <a:pt x="1216" y="1088"/>
                </a:cubicBezTo>
                <a:cubicBezTo>
                  <a:pt x="1216" y="1336"/>
                  <a:pt x="1216" y="1536"/>
                  <a:pt x="1216" y="1664"/>
                </a:cubicBezTo>
                <a:cubicBezTo>
                  <a:pt x="1216" y="1792"/>
                  <a:pt x="1256" y="1824"/>
                  <a:pt x="1216" y="1856"/>
                </a:cubicBezTo>
                <a:cubicBezTo>
                  <a:pt x="1176" y="1888"/>
                  <a:pt x="1040" y="1896"/>
                  <a:pt x="976" y="1856"/>
                </a:cubicBezTo>
                <a:cubicBezTo>
                  <a:pt x="912" y="1816"/>
                  <a:pt x="848" y="1712"/>
                  <a:pt x="832" y="1616"/>
                </a:cubicBezTo>
                <a:cubicBezTo>
                  <a:pt x="816" y="1520"/>
                  <a:pt x="904" y="1352"/>
                  <a:pt x="880" y="1280"/>
                </a:cubicBezTo>
                <a:cubicBezTo>
                  <a:pt x="856" y="1208"/>
                  <a:pt x="728" y="1224"/>
                  <a:pt x="688" y="1184"/>
                </a:cubicBezTo>
                <a:cubicBezTo>
                  <a:pt x="648" y="1144"/>
                  <a:pt x="664" y="1088"/>
                  <a:pt x="640" y="1040"/>
                </a:cubicBezTo>
                <a:cubicBezTo>
                  <a:pt x="616" y="992"/>
                  <a:pt x="576" y="920"/>
                  <a:pt x="544" y="896"/>
                </a:cubicBezTo>
                <a:cubicBezTo>
                  <a:pt x="512" y="872"/>
                  <a:pt x="488" y="912"/>
                  <a:pt x="448" y="896"/>
                </a:cubicBezTo>
                <a:cubicBezTo>
                  <a:pt x="408" y="880"/>
                  <a:pt x="328" y="840"/>
                  <a:pt x="304" y="800"/>
                </a:cubicBezTo>
                <a:cubicBezTo>
                  <a:pt x="280" y="760"/>
                  <a:pt x="312" y="696"/>
                  <a:pt x="304" y="656"/>
                </a:cubicBezTo>
                <a:cubicBezTo>
                  <a:pt x="296" y="616"/>
                  <a:pt x="288" y="576"/>
                  <a:pt x="256" y="560"/>
                </a:cubicBezTo>
                <a:cubicBezTo>
                  <a:pt x="224" y="544"/>
                  <a:pt x="152" y="576"/>
                  <a:pt x="112" y="560"/>
                </a:cubicBezTo>
                <a:cubicBezTo>
                  <a:pt x="72" y="544"/>
                  <a:pt x="32" y="504"/>
                  <a:pt x="16" y="464"/>
                </a:cubicBezTo>
                <a:cubicBezTo>
                  <a:pt x="0" y="424"/>
                  <a:pt x="8" y="368"/>
                  <a:pt x="16" y="320"/>
                </a:cubicBezTo>
                <a:cubicBezTo>
                  <a:pt x="24" y="272"/>
                  <a:pt x="8" y="216"/>
                  <a:pt x="64" y="176"/>
                </a:cubicBezTo>
                <a:cubicBezTo>
                  <a:pt x="120" y="136"/>
                  <a:pt x="176" y="104"/>
                  <a:pt x="352" y="80"/>
                </a:cubicBezTo>
                <a:cubicBezTo>
                  <a:pt x="528" y="56"/>
                  <a:pt x="824" y="44"/>
                  <a:pt x="1120" y="32"/>
                </a:cubicBezTo>
              </a:path>
            </a:pathLst>
          </a:custGeom>
          <a:noFill/>
          <a:ln w="1016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2" name="Rectangle 1"/>
          <p:cNvSpPr/>
          <p:nvPr/>
        </p:nvSpPr>
        <p:spPr bwMode="auto">
          <a:xfrm>
            <a:off x="106727" y="3295650"/>
            <a:ext cx="1666146" cy="1108530"/>
          </a:xfrm>
          <a:prstGeom prst="rect">
            <a:avLst/>
          </a:pr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C00000"/>
                </a:solidFill>
                <a:effectLst/>
                <a:latin typeface="Arial" pitchFamily="34" charset="0"/>
              </a:rPr>
              <a:t>Amazing chemistry</a:t>
            </a:r>
          </a:p>
        </p:txBody>
      </p:sp>
    </p:spTree>
    <p:extLst>
      <p:ext uri="{BB962C8B-B14F-4D97-AF65-F5344CB8AC3E}">
        <p14:creationId xmlns:p14="http://schemas.microsoft.com/office/powerpoint/2010/main" val="1664408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withEffect">
                                  <p:stCondLst>
                                    <p:cond delay="0"/>
                                  </p:stCondLst>
                                  <p:iterate type="lt">
                                    <p:tmPct val="5000"/>
                                  </p:iterate>
                                  <p:childTnLst>
                                    <p:set>
                                      <p:cBhvr>
                                        <p:cTn id="6" dur="1" fill="hold">
                                          <p:stCondLst>
                                            <p:cond delay="0"/>
                                          </p:stCondLst>
                                        </p:cTn>
                                        <p:tgtEl>
                                          <p:spTgt spid="87049"/>
                                        </p:tgtEl>
                                        <p:attrNameLst>
                                          <p:attrName>style.visibility</p:attrName>
                                        </p:attrNameLst>
                                      </p:cBhvr>
                                      <p:to>
                                        <p:strVal val="visible"/>
                                      </p:to>
                                    </p:set>
                                    <p:anim calcmode="lin" valueType="num">
                                      <p:cBhvr>
                                        <p:cTn id="7" dur="1000" fill="hold"/>
                                        <p:tgtEl>
                                          <p:spTgt spid="87049"/>
                                        </p:tgtEl>
                                        <p:attrNameLst>
                                          <p:attrName>ppt_w</p:attrName>
                                        </p:attrNameLst>
                                      </p:cBhvr>
                                      <p:tavLst>
                                        <p:tav tm="0">
                                          <p:val>
                                            <p:fltVal val="0"/>
                                          </p:val>
                                        </p:tav>
                                        <p:tav tm="100000">
                                          <p:val>
                                            <p:strVal val="#ppt_w"/>
                                          </p:val>
                                        </p:tav>
                                      </p:tavLst>
                                    </p:anim>
                                    <p:anim calcmode="lin" valueType="num">
                                      <p:cBhvr>
                                        <p:cTn id="8" dur="1000" fill="hold"/>
                                        <p:tgtEl>
                                          <p:spTgt spid="87049"/>
                                        </p:tgtEl>
                                        <p:attrNameLst>
                                          <p:attrName>ppt_h</p:attrName>
                                        </p:attrNameLst>
                                      </p:cBhvr>
                                      <p:tavLst>
                                        <p:tav tm="0">
                                          <p:val>
                                            <p:fltVal val="0"/>
                                          </p:val>
                                        </p:tav>
                                        <p:tav tm="100000">
                                          <p:val>
                                            <p:strVal val="#ppt_h"/>
                                          </p:val>
                                        </p:tav>
                                      </p:tavLst>
                                    </p:anim>
                                    <p:anim calcmode="lin" valueType="num">
                                      <p:cBhvr>
                                        <p:cTn id="9" dur="1000" fill="hold"/>
                                        <p:tgtEl>
                                          <p:spTgt spid="87049"/>
                                        </p:tgtEl>
                                        <p:attrNameLst>
                                          <p:attrName>style.rotation</p:attrName>
                                        </p:attrNameLst>
                                      </p:cBhvr>
                                      <p:tavLst>
                                        <p:tav tm="0">
                                          <p:val>
                                            <p:fltVal val="90"/>
                                          </p:val>
                                        </p:tav>
                                        <p:tav tm="100000">
                                          <p:val>
                                            <p:fltVal val="0"/>
                                          </p:val>
                                        </p:tav>
                                      </p:tavLst>
                                    </p:anim>
                                    <p:animEffect transition="in" filter="fade">
                                      <p:cBhvr>
                                        <p:cTn id="10" dur="1000"/>
                                        <p:tgtEl>
                                          <p:spTgt spid="87049"/>
                                        </p:tgtEl>
                                      </p:cBhvr>
                                    </p:animEffect>
                                  </p:childTnLst>
                                </p:cTn>
                              </p:par>
                            </p:childTnLst>
                          </p:cTn>
                        </p:par>
                        <p:par>
                          <p:cTn id="11" fill="hold" nodeType="afterGroup">
                            <p:stCondLst>
                              <p:cond delay="1000"/>
                            </p:stCondLst>
                            <p:childTnLst>
                              <p:par>
                                <p:cTn id="12" presetID="22" presetClass="path" presetSubtype="0" repeatCount="3000" fill="hold" nodeType="afterEffect">
                                  <p:stCondLst>
                                    <p:cond delay="0"/>
                                  </p:stCondLst>
                                  <p:iterate type="lt">
                                    <p:tmPct val="0"/>
                                  </p:iterate>
                                  <p:childTnLst>
                                    <p:animMotion origin="layout" path="M -0.01111 -1.11111E-6 C -0.0059 -1.11111E-6 -0.00122 0.00255 -0.00122 0.00579 C -0.00122 0.00972 -0.00625 0.01111 -0.0092 0.01181 L -0.01302 0.0125 C -0.01615 0.01296 -0.02083 0.01458 -0.02083 0.01875 C -0.02083 0.02153 -0.01667 0.025 -0.01111 0.025 C -0.0059 0.025 -0.00122 0.02153 -0.00122 0.01875 C -0.00122 0.01458 -0.00625 0.01296 -0.0092 0.0125 L -0.01302 0.01181 C -0.01615 0.01111 -0.02083 0.00972 -0.02083 0.00579 C -0.02083 0.00255 -0.01667 -1.11111E-6 -0.01111 -1.11111E-6 Z " pathEditMode="relative" rAng="0" ptsTypes="ffFffffFfff">
                                      <p:cBhvr>
                                        <p:cTn id="13" dur="10000" fill="hold"/>
                                        <p:tgtEl>
                                          <p:spTgt spid="87042"/>
                                        </p:tgtEl>
                                        <p:attrNameLst>
                                          <p:attrName>ppt_x</p:attrName>
                                          <p:attrName>ppt_y</p:attrName>
                                        </p:attrNameLst>
                                      </p:cBhvr>
                                      <p:rCtr x="0" y="1250"/>
                                    </p:animMotion>
                                  </p:childTnLst>
                                </p:cTn>
                              </p:par>
                              <p:par>
                                <p:cTn id="14" presetID="31" presetClass="path" presetSubtype="0" repeatCount="5000" fill="hold" grpId="1" nodeType="withEffect">
                                  <p:stCondLst>
                                    <p:cond delay="0"/>
                                  </p:stCondLst>
                                  <p:iterate type="lt">
                                    <p:tmPct val="0"/>
                                  </p:iterate>
                                  <p:childTnLst>
                                    <p:animMotion origin="layout" path="M 1.94444E-6 2.22222E-6 C 0.00017 -0.0007 0.00139 -0.00741 0.00416 -0.00695 C 0.00868 -0.00625 0.01024 -0.00162 0.01441 -0.00625 C 0.01684 -0.00903 0.01979 -0.01597 0.02205 -0.01597 C 0.02708 -0.01574 0.02812 -0.00857 0.02812 -0.00162 C 0.0283 0.00764 0.0217 0.01551 0.01389 0.01643 C 0.0059 0.01736 -0.00052 0.00717 1.94444E-6 2.22222E-6 Z " pathEditMode="relative" rAng="0" ptsTypes="fffffff">
                                      <p:cBhvr>
                                        <p:cTn id="15" dur="500" fill="hold"/>
                                        <p:tgtEl>
                                          <p:spTgt spid="87049"/>
                                        </p:tgtEl>
                                        <p:attrNameLst>
                                          <p:attrName>ppt_x</p:attrName>
                                          <p:attrName>ppt_y</p:attrName>
                                        </p:attrNameLst>
                                      </p:cBhvr>
                                      <p:rCtr x="1389"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9" grpId="0" animBg="1"/>
      <p:bldP spid="8704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3" descr="periodic"/>
          <p:cNvPicPr>
            <a:picLocks noChangeAspect="1" noChangeArrowheads="1"/>
          </p:cNvPicPr>
          <p:nvPr/>
        </p:nvPicPr>
        <p:blipFill>
          <a:blip r:embed="rId3">
            <a:extLst>
              <a:ext uri="{28A0092B-C50C-407E-A947-70E740481C1C}">
                <a14:useLocalDpi xmlns:a14="http://schemas.microsoft.com/office/drawing/2010/main" val="0"/>
              </a:ext>
            </a:extLst>
          </a:blip>
          <a:srcRect l="1666" r="5833"/>
          <a:stretch>
            <a:fillRect/>
          </a:stretch>
        </p:blipFill>
        <p:spPr bwMode="auto">
          <a:xfrm>
            <a:off x="1981200" y="1257300"/>
            <a:ext cx="84582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Rectangle 7"/>
          <p:cNvSpPr>
            <a:spLocks noChangeArrowheads="1"/>
          </p:cNvSpPr>
          <p:nvPr/>
        </p:nvSpPr>
        <p:spPr bwMode="auto">
          <a:xfrm>
            <a:off x="3276600" y="1066800"/>
            <a:ext cx="4343400" cy="16764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49160" name="Rectangle 8"/>
          <p:cNvSpPr>
            <a:spLocks noChangeArrowheads="1"/>
          </p:cNvSpPr>
          <p:nvPr/>
        </p:nvSpPr>
        <p:spPr bwMode="auto">
          <a:xfrm>
            <a:off x="3352800" y="1"/>
            <a:ext cx="4355038" cy="1877437"/>
          </a:xfrm>
          <a:prstGeom prst="rect">
            <a:avLst/>
          </a:prstGeom>
          <a:noFill/>
          <a:ln w="9525" algn="ctr">
            <a:noFill/>
            <a:miter lim="800000"/>
            <a:headEnd/>
            <a:tailEnd/>
          </a:ln>
          <a:effectLst/>
        </p:spPr>
        <p:txBody>
          <a:bodyPr wrap="none">
            <a:spAutoFit/>
          </a:bodyPr>
          <a:lstStyle/>
          <a:p>
            <a:pPr fontAlgn="base">
              <a:spcBef>
                <a:spcPct val="0"/>
              </a:spcBef>
              <a:spcAft>
                <a:spcPct val="0"/>
              </a:spcAft>
              <a:defRPr/>
            </a:pPr>
            <a:r>
              <a:rPr lang="en-US" sz="4400" b="1">
                <a:solidFill>
                  <a:srgbClr val="FF0066"/>
                </a:solidFill>
                <a:effectLst>
                  <a:outerShdw blurRad="38100" dist="38100" dir="2700000" algn="tl">
                    <a:srgbClr val="C0C0C0"/>
                  </a:outerShdw>
                </a:effectLst>
              </a:rPr>
              <a:t>Metalloids</a:t>
            </a:r>
          </a:p>
          <a:p>
            <a:pPr fontAlgn="base">
              <a:spcBef>
                <a:spcPct val="0"/>
              </a:spcBef>
              <a:spcAft>
                <a:spcPct val="0"/>
              </a:spcAft>
              <a:buFontTx/>
              <a:buBlip>
                <a:blip r:embed="rId4"/>
              </a:buBlip>
              <a:defRPr/>
            </a:pPr>
            <a:r>
              <a:rPr lang="en-US" sz="3600" b="1">
                <a:solidFill>
                  <a:srgbClr val="FF0066"/>
                </a:solidFill>
                <a:effectLst>
                  <a:outerShdw blurRad="38100" dist="38100" dir="2700000" algn="tl">
                    <a:srgbClr val="C0C0C0"/>
                  </a:outerShdw>
                </a:effectLst>
              </a:rPr>
              <a:t>Partly conductive</a:t>
            </a:r>
          </a:p>
          <a:p>
            <a:pPr fontAlgn="base">
              <a:spcBef>
                <a:spcPct val="0"/>
              </a:spcBef>
              <a:spcAft>
                <a:spcPct val="0"/>
              </a:spcAft>
              <a:defRPr/>
            </a:pPr>
            <a:endParaRPr lang="en-US" sz="3600" b="1">
              <a:solidFill>
                <a:srgbClr val="000000"/>
              </a:solidFill>
              <a:effectLst>
                <a:outerShdw blurRad="38100" dist="38100" dir="2700000" algn="tl">
                  <a:srgbClr val="C0C0C0"/>
                </a:outerShdw>
              </a:effectLst>
            </a:endParaRPr>
          </a:p>
        </p:txBody>
      </p:sp>
      <p:sp>
        <p:nvSpPr>
          <p:cNvPr id="49157" name="Freeform 5"/>
          <p:cNvSpPr>
            <a:spLocks/>
          </p:cNvSpPr>
          <p:nvPr/>
        </p:nvSpPr>
        <p:spPr bwMode="auto">
          <a:xfrm>
            <a:off x="7315200" y="1447800"/>
            <a:ext cx="2514600" cy="3200400"/>
          </a:xfrm>
          <a:custGeom>
            <a:avLst/>
            <a:gdLst>
              <a:gd name="T0" fmla="*/ 384 w 1352"/>
              <a:gd name="T1" fmla="*/ 0 h 2056"/>
              <a:gd name="T2" fmla="*/ 432 w 1352"/>
              <a:gd name="T3" fmla="*/ 624 h 2056"/>
              <a:gd name="T4" fmla="*/ 720 w 1352"/>
              <a:gd name="T5" fmla="*/ 720 h 2056"/>
              <a:gd name="T6" fmla="*/ 672 w 1352"/>
              <a:gd name="T7" fmla="*/ 912 h 2056"/>
              <a:gd name="T8" fmla="*/ 720 w 1352"/>
              <a:gd name="T9" fmla="*/ 1056 h 2056"/>
              <a:gd name="T10" fmla="*/ 960 w 1352"/>
              <a:gd name="T11" fmla="*/ 1056 h 2056"/>
              <a:gd name="T12" fmla="*/ 960 w 1352"/>
              <a:gd name="T13" fmla="*/ 1152 h 2056"/>
              <a:gd name="T14" fmla="*/ 960 w 1352"/>
              <a:gd name="T15" fmla="*/ 1344 h 2056"/>
              <a:gd name="T16" fmla="*/ 1056 w 1352"/>
              <a:gd name="T17" fmla="*/ 1392 h 2056"/>
              <a:gd name="T18" fmla="*/ 1248 w 1352"/>
              <a:gd name="T19" fmla="*/ 1392 h 2056"/>
              <a:gd name="T20" fmla="*/ 1248 w 1352"/>
              <a:gd name="T21" fmla="*/ 1536 h 2056"/>
              <a:gd name="T22" fmla="*/ 1296 w 1352"/>
              <a:gd name="T23" fmla="*/ 1776 h 2056"/>
              <a:gd name="T24" fmla="*/ 1296 w 1352"/>
              <a:gd name="T25" fmla="*/ 2016 h 2056"/>
              <a:gd name="T26" fmla="*/ 960 w 1352"/>
              <a:gd name="T27" fmla="*/ 2016 h 2056"/>
              <a:gd name="T28" fmla="*/ 912 w 1352"/>
              <a:gd name="T29" fmla="*/ 1776 h 2056"/>
              <a:gd name="T30" fmla="*/ 768 w 1352"/>
              <a:gd name="T31" fmla="*/ 1680 h 2056"/>
              <a:gd name="T32" fmla="*/ 624 w 1352"/>
              <a:gd name="T33" fmla="*/ 1632 h 2056"/>
              <a:gd name="T34" fmla="*/ 624 w 1352"/>
              <a:gd name="T35" fmla="*/ 1392 h 2056"/>
              <a:gd name="T36" fmla="*/ 432 w 1352"/>
              <a:gd name="T37" fmla="*/ 1344 h 2056"/>
              <a:gd name="T38" fmla="*/ 384 w 1352"/>
              <a:gd name="T39" fmla="*/ 1056 h 2056"/>
              <a:gd name="T40" fmla="*/ 336 w 1352"/>
              <a:gd name="T41" fmla="*/ 816 h 2056"/>
              <a:gd name="T42" fmla="*/ 144 w 1352"/>
              <a:gd name="T43" fmla="*/ 720 h 2056"/>
              <a:gd name="T44" fmla="*/ 96 w 1352"/>
              <a:gd name="T45" fmla="*/ 528 h 2056"/>
              <a:gd name="T46" fmla="*/ 48 w 1352"/>
              <a:gd name="T47" fmla="*/ 288 h 2056"/>
              <a:gd name="T48" fmla="*/ 384 w 1352"/>
              <a:gd name="T49" fmla="*/ 96 h 20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52"/>
              <a:gd name="T76" fmla="*/ 0 h 2056"/>
              <a:gd name="T77" fmla="*/ 1352 w 1352"/>
              <a:gd name="T78" fmla="*/ 2056 h 20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52" h="2056">
                <a:moveTo>
                  <a:pt x="384" y="0"/>
                </a:moveTo>
                <a:cubicBezTo>
                  <a:pt x="380" y="252"/>
                  <a:pt x="376" y="504"/>
                  <a:pt x="432" y="624"/>
                </a:cubicBezTo>
                <a:cubicBezTo>
                  <a:pt x="488" y="744"/>
                  <a:pt x="680" y="672"/>
                  <a:pt x="720" y="720"/>
                </a:cubicBezTo>
                <a:cubicBezTo>
                  <a:pt x="760" y="768"/>
                  <a:pt x="672" y="856"/>
                  <a:pt x="672" y="912"/>
                </a:cubicBezTo>
                <a:cubicBezTo>
                  <a:pt x="672" y="968"/>
                  <a:pt x="672" y="1032"/>
                  <a:pt x="720" y="1056"/>
                </a:cubicBezTo>
                <a:cubicBezTo>
                  <a:pt x="768" y="1080"/>
                  <a:pt x="920" y="1040"/>
                  <a:pt x="960" y="1056"/>
                </a:cubicBezTo>
                <a:cubicBezTo>
                  <a:pt x="1000" y="1072"/>
                  <a:pt x="960" y="1104"/>
                  <a:pt x="960" y="1152"/>
                </a:cubicBezTo>
                <a:cubicBezTo>
                  <a:pt x="960" y="1200"/>
                  <a:pt x="944" y="1304"/>
                  <a:pt x="960" y="1344"/>
                </a:cubicBezTo>
                <a:cubicBezTo>
                  <a:pt x="976" y="1384"/>
                  <a:pt x="1008" y="1384"/>
                  <a:pt x="1056" y="1392"/>
                </a:cubicBezTo>
                <a:cubicBezTo>
                  <a:pt x="1104" y="1400"/>
                  <a:pt x="1216" y="1368"/>
                  <a:pt x="1248" y="1392"/>
                </a:cubicBezTo>
                <a:cubicBezTo>
                  <a:pt x="1280" y="1416"/>
                  <a:pt x="1240" y="1472"/>
                  <a:pt x="1248" y="1536"/>
                </a:cubicBezTo>
                <a:cubicBezTo>
                  <a:pt x="1256" y="1600"/>
                  <a:pt x="1288" y="1696"/>
                  <a:pt x="1296" y="1776"/>
                </a:cubicBezTo>
                <a:cubicBezTo>
                  <a:pt x="1304" y="1856"/>
                  <a:pt x="1352" y="1976"/>
                  <a:pt x="1296" y="2016"/>
                </a:cubicBezTo>
                <a:cubicBezTo>
                  <a:pt x="1240" y="2056"/>
                  <a:pt x="1024" y="2056"/>
                  <a:pt x="960" y="2016"/>
                </a:cubicBezTo>
                <a:cubicBezTo>
                  <a:pt x="896" y="1976"/>
                  <a:pt x="944" y="1832"/>
                  <a:pt x="912" y="1776"/>
                </a:cubicBezTo>
                <a:cubicBezTo>
                  <a:pt x="880" y="1720"/>
                  <a:pt x="816" y="1704"/>
                  <a:pt x="768" y="1680"/>
                </a:cubicBezTo>
                <a:cubicBezTo>
                  <a:pt x="720" y="1656"/>
                  <a:pt x="648" y="1680"/>
                  <a:pt x="624" y="1632"/>
                </a:cubicBezTo>
                <a:cubicBezTo>
                  <a:pt x="600" y="1584"/>
                  <a:pt x="656" y="1440"/>
                  <a:pt x="624" y="1392"/>
                </a:cubicBezTo>
                <a:cubicBezTo>
                  <a:pt x="592" y="1344"/>
                  <a:pt x="472" y="1400"/>
                  <a:pt x="432" y="1344"/>
                </a:cubicBezTo>
                <a:cubicBezTo>
                  <a:pt x="392" y="1288"/>
                  <a:pt x="400" y="1144"/>
                  <a:pt x="384" y="1056"/>
                </a:cubicBezTo>
                <a:cubicBezTo>
                  <a:pt x="368" y="968"/>
                  <a:pt x="376" y="872"/>
                  <a:pt x="336" y="816"/>
                </a:cubicBezTo>
                <a:cubicBezTo>
                  <a:pt x="296" y="760"/>
                  <a:pt x="184" y="768"/>
                  <a:pt x="144" y="720"/>
                </a:cubicBezTo>
                <a:cubicBezTo>
                  <a:pt x="104" y="672"/>
                  <a:pt x="112" y="600"/>
                  <a:pt x="96" y="528"/>
                </a:cubicBezTo>
                <a:cubicBezTo>
                  <a:pt x="80" y="456"/>
                  <a:pt x="0" y="360"/>
                  <a:pt x="48" y="288"/>
                </a:cubicBezTo>
                <a:cubicBezTo>
                  <a:pt x="96" y="216"/>
                  <a:pt x="328" y="128"/>
                  <a:pt x="384" y="96"/>
                </a:cubicBezTo>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Tree>
    <p:extLst>
      <p:ext uri="{BB962C8B-B14F-4D97-AF65-F5344CB8AC3E}">
        <p14:creationId xmlns:p14="http://schemas.microsoft.com/office/powerpoint/2010/main" val="4158438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49157"/>
                                        </p:tgtEl>
                                        <p:attrNameLst>
                                          <p:attrName>style.visibility</p:attrName>
                                        </p:attrNameLst>
                                      </p:cBhvr>
                                      <p:to>
                                        <p:strVal val="visible"/>
                                      </p:to>
                                    </p:set>
                                    <p:animEffect transition="in" filter="fade">
                                      <p:cBhvr>
                                        <p:cTn id="7" dur="800" decel="100000"/>
                                        <p:tgtEl>
                                          <p:spTgt spid="49157"/>
                                        </p:tgtEl>
                                      </p:cBhvr>
                                    </p:animEffect>
                                    <p:anim calcmode="lin" valueType="num">
                                      <p:cBhvr>
                                        <p:cTn id="8" dur="800" decel="100000" fill="hold"/>
                                        <p:tgtEl>
                                          <p:spTgt spid="49157"/>
                                        </p:tgtEl>
                                        <p:attrNameLst>
                                          <p:attrName>style.rotation</p:attrName>
                                        </p:attrNameLst>
                                      </p:cBhvr>
                                      <p:tavLst>
                                        <p:tav tm="0">
                                          <p:val>
                                            <p:fltVal val="-90"/>
                                          </p:val>
                                        </p:tav>
                                        <p:tav tm="100000">
                                          <p:val>
                                            <p:fltVal val="0"/>
                                          </p:val>
                                        </p:tav>
                                      </p:tavLst>
                                    </p:anim>
                                    <p:anim calcmode="lin" valueType="num">
                                      <p:cBhvr>
                                        <p:cTn id="9" dur="800" decel="100000" fill="hold"/>
                                        <p:tgtEl>
                                          <p:spTgt spid="49157"/>
                                        </p:tgtEl>
                                        <p:attrNameLst>
                                          <p:attrName>ppt_x</p:attrName>
                                        </p:attrNameLst>
                                      </p:cBhvr>
                                      <p:tavLst>
                                        <p:tav tm="0">
                                          <p:val>
                                            <p:strVal val="#ppt_x+0.4"/>
                                          </p:val>
                                        </p:tav>
                                        <p:tav tm="100000">
                                          <p:val>
                                            <p:strVal val="#ppt_x-0.05"/>
                                          </p:val>
                                        </p:tav>
                                      </p:tavLst>
                                    </p:anim>
                                    <p:anim calcmode="lin" valueType="num">
                                      <p:cBhvr>
                                        <p:cTn id="10" dur="800" decel="100000" fill="hold"/>
                                        <p:tgtEl>
                                          <p:spTgt spid="4915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915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9157"/>
                                        </p:tgtEl>
                                        <p:attrNameLst>
                                          <p:attrName>ppt_y</p:attrName>
                                        </p:attrNameLst>
                                      </p:cBhvr>
                                      <p:tavLst>
                                        <p:tav tm="0">
                                          <p:val>
                                            <p:strVal val="#ppt_y+0.1"/>
                                          </p:val>
                                        </p:tav>
                                        <p:tav tm="100000">
                                          <p:val>
                                            <p:strVal val="#ppt_y"/>
                                          </p:val>
                                        </p:tav>
                                      </p:tavLst>
                                    </p:anim>
                                  </p:childTnLst>
                                </p:cTn>
                              </p:par>
                            </p:childTnLst>
                          </p:cTn>
                        </p:par>
                        <p:par>
                          <p:cTn id="13" fill="hold" nodeType="afterGroup">
                            <p:stCondLst>
                              <p:cond delay="1000"/>
                            </p:stCondLst>
                            <p:childTnLst>
                              <p:par>
                                <p:cTn id="14" presetID="22" presetClass="path" presetSubtype="0" repeatCount="3000" fill="hold" nodeType="afterEffect">
                                  <p:stCondLst>
                                    <p:cond delay="0"/>
                                  </p:stCondLst>
                                  <p:iterate type="lt">
                                    <p:tmPct val="0"/>
                                  </p:iterate>
                                  <p:childTnLst>
                                    <p:animMotion origin="layout" path="M 3.61111E-6 -1.11111E-6 C 0.00451 -1.11111E-6 0.0085 0.00139 0.0085 0.00301 C 0.0085 0.00533 0.00416 0.00602 0.00156 0.00648 L -0.00157 0.00695 C -0.00434 0.00718 -0.00816 0.0081 -0.00816 0.01042 C -0.00816 0.01181 -0.00469 0.01389 3.61111E-6 0.01389 C 0.00451 0.01389 0.0085 0.01181 0.0085 0.01042 C 0.0085 0.0081 0.00416 0.00718 0.00156 0.00695 L -0.00157 0.00648 C -0.00434 0.00602 -0.00816 0.00533 -0.00816 0.00301 C -0.00816 0.00139 -0.00469 -1.11111E-6 3.61111E-6 -1.11111E-6 Z " pathEditMode="relative" rAng="0" ptsTypes="ffFffffFfff">
                                      <p:cBhvr>
                                        <p:cTn id="15" dur="10000" fill="hold"/>
                                        <p:tgtEl>
                                          <p:spTgt spid="49155"/>
                                        </p:tgtEl>
                                        <p:attrNameLst>
                                          <p:attrName>ppt_x</p:attrName>
                                          <p:attrName>ppt_y</p:attrName>
                                        </p:attrNameLst>
                                      </p:cBhvr>
                                      <p:rCtr x="1700" y="69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62148829"/>
              </p:ext>
            </p:extLst>
          </p:nvPr>
        </p:nvGraphicFramePr>
        <p:xfrm>
          <a:off x="333829" y="163910"/>
          <a:ext cx="10638971" cy="6119614"/>
        </p:xfrm>
        <a:graphic>
          <a:graphicData uri="http://schemas.openxmlformats.org/drawingml/2006/table">
            <a:tbl>
              <a:tblPr firstRow="1" firstCol="1" bandRow="1">
                <a:tableStyleId>{5940675A-B579-460E-94D1-54222C63F5DA}</a:tableStyleId>
              </a:tblPr>
              <a:tblGrid>
                <a:gridCol w="2292779"/>
                <a:gridCol w="4698777"/>
                <a:gridCol w="3647415"/>
              </a:tblGrid>
              <a:tr h="357495">
                <a:tc>
                  <a:txBody>
                    <a:bodyPr/>
                    <a:lstStyle/>
                    <a:p>
                      <a:pPr marL="0" marR="0" algn="just">
                        <a:lnSpc>
                          <a:spcPct val="115000"/>
                        </a:lnSpc>
                        <a:spcBef>
                          <a:spcPts val="0"/>
                        </a:spcBef>
                        <a:spcAft>
                          <a:spcPts val="0"/>
                        </a:spcAft>
                      </a:pPr>
                      <a:r>
                        <a:rPr lang="en-US" sz="2000" dirty="0">
                          <a:effectLst>
                            <a:outerShdw blurRad="38100" dist="38100" dir="2700000" algn="tl">
                              <a:srgbClr val="000000">
                                <a:alpha val="43137"/>
                              </a:srgbClr>
                            </a:outerShdw>
                          </a:effectLst>
                        </a:rPr>
                        <a:t>Physical Property:</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just">
                        <a:lnSpc>
                          <a:spcPct val="115000"/>
                        </a:lnSpc>
                        <a:spcBef>
                          <a:spcPts val="0"/>
                        </a:spcBef>
                        <a:spcAft>
                          <a:spcPts val="0"/>
                        </a:spcAft>
                      </a:pPr>
                      <a:r>
                        <a:rPr lang="en-US" sz="2400" dirty="0">
                          <a:effectLst>
                            <a:outerShdw blurRad="38100" dist="38100" dir="2700000" algn="tl">
                              <a:srgbClr val="000000">
                                <a:alpha val="43137"/>
                              </a:srgbClr>
                            </a:outerShdw>
                          </a:effectLst>
                        </a:rPr>
                        <a:t>Metals</a:t>
                      </a:r>
                      <a:endParaRPr lang="en-US" sz="1200" b="0" dirty="0">
                        <a:solidFill>
                          <a:schemeClr val="bg1"/>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just">
                        <a:lnSpc>
                          <a:spcPct val="115000"/>
                        </a:lnSpc>
                        <a:spcBef>
                          <a:spcPts val="0"/>
                        </a:spcBef>
                        <a:spcAft>
                          <a:spcPts val="0"/>
                        </a:spcAft>
                      </a:pPr>
                      <a:r>
                        <a:rPr lang="en-US" sz="2400" dirty="0">
                          <a:effectLst>
                            <a:outerShdw blurRad="38100" dist="38100" dir="2700000" algn="tl">
                              <a:srgbClr val="000000">
                                <a:alpha val="43137"/>
                              </a:srgbClr>
                            </a:outerShdw>
                          </a:effectLst>
                        </a:rPr>
                        <a:t>Non-Metals</a:t>
                      </a:r>
                      <a:endParaRPr lang="en-US" sz="1200" b="0" dirty="0">
                        <a:solidFill>
                          <a:schemeClr val="bg1"/>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r>
              <a:tr h="714989">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State In Room Temperature</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just">
                        <a:lnSpc>
                          <a:spcPct val="115000"/>
                        </a:lnSpc>
                        <a:spcBef>
                          <a:spcPts val="0"/>
                        </a:spcBef>
                        <a:spcAft>
                          <a:spcPts val="0"/>
                        </a:spcAft>
                      </a:pPr>
                      <a:r>
                        <a:rPr lang="en-US" sz="2000" dirty="0" smtClean="0">
                          <a:effectLst>
                            <a:outerShdw blurRad="38100" dist="38100" dir="2700000" algn="tl">
                              <a:srgbClr val="000000">
                                <a:alpha val="43137"/>
                              </a:srgbClr>
                            </a:outerShdw>
                          </a:effectLst>
                        </a:rPr>
                        <a:t>    Solid </a:t>
                      </a:r>
                      <a:r>
                        <a:rPr lang="en-US" sz="2000" dirty="0">
                          <a:effectLst>
                            <a:outerShdw blurRad="38100" dist="38100" dir="2700000" algn="tl">
                              <a:srgbClr val="000000">
                                <a:alpha val="43137"/>
                              </a:srgbClr>
                            </a:outerShdw>
                          </a:effectLst>
                        </a:rPr>
                        <a:t>(Except Mercury, Liquid)</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smtClean="0">
                          <a:effectLst>
                            <a:outerShdw blurRad="38100" dist="38100" dir="2700000" algn="tl">
                              <a:srgbClr val="000000">
                                <a:alpha val="43137"/>
                              </a:srgbClr>
                            </a:outerShdw>
                          </a:effectLst>
                        </a:rPr>
                        <a:t>Gas </a:t>
                      </a:r>
                      <a:r>
                        <a:rPr lang="en-US" sz="2000" dirty="0">
                          <a:effectLst>
                            <a:outerShdw blurRad="38100" dist="38100" dir="2700000" algn="tl">
                              <a:srgbClr val="000000">
                                <a:alpha val="43137"/>
                              </a:srgbClr>
                            </a:outerShdw>
                          </a:effectLst>
                        </a:rPr>
                        <a:t>(Except Bromine, </a:t>
                      </a:r>
                      <a:r>
                        <a:rPr lang="en-US" sz="2000" dirty="0" smtClean="0">
                          <a:effectLst>
                            <a:outerShdw blurRad="38100" dist="38100" dir="2700000" algn="tl">
                              <a:srgbClr val="000000">
                                <a:alpha val="43137"/>
                              </a:srgbClr>
                            </a:outerShdw>
                          </a:effectLst>
                        </a:rPr>
                        <a:t>Liquid while Iodine is solid)</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r>
              <a:tr h="714989">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Density</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Very Dense (Except Group 1)</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Low Density</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r>
              <a:tr h="714989">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Appearance</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Shiny, Most Are Grey Except Copper And Gold</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Most Are Dull (Except Diamond</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r>
              <a:tr h="714989">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Melting Point</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High (Except Groups 1 &amp; 2)</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Low (Except Diamond-Graphite)</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r>
              <a:tr h="714989">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Boiling Point</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High (Except Groups 1 &amp; 2)</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Low (Except Diamond-Graphite)</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r>
              <a:tr h="357495">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Malleability</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Hard And Malleable</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Soft And Brittle</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r>
              <a:tr h="357495">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Ductility</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smtClean="0">
                          <a:effectLst>
                            <a:outerShdw blurRad="38100" dist="38100" dir="2700000" algn="tl">
                              <a:srgbClr val="000000">
                                <a:alpha val="43137"/>
                              </a:srgbClr>
                            </a:outerShdw>
                          </a:effectLst>
                        </a:rPr>
                        <a:t>Ductile( ability</a:t>
                      </a:r>
                      <a:r>
                        <a:rPr lang="en-US" sz="2000" baseline="0" dirty="0" smtClean="0">
                          <a:effectLst>
                            <a:outerShdw blurRad="38100" dist="38100" dir="2700000" algn="tl">
                              <a:srgbClr val="000000">
                                <a:alpha val="43137"/>
                              </a:srgbClr>
                            </a:outerShdw>
                          </a:effectLst>
                        </a:rPr>
                        <a:t> to be drawn into thin wire)</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Not Ductile</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r>
              <a:tr h="714989">
                <a:tc>
                  <a:txBody>
                    <a:bodyPr/>
                    <a:lstStyle/>
                    <a:p>
                      <a:pPr marL="0" marR="0" algn="ctr">
                        <a:lnSpc>
                          <a:spcPct val="115000"/>
                        </a:lnSpc>
                        <a:spcBef>
                          <a:spcPts val="0"/>
                        </a:spcBef>
                        <a:spcAft>
                          <a:spcPts val="0"/>
                        </a:spcAft>
                      </a:pPr>
                      <a:r>
                        <a:rPr lang="en-US" sz="2000" dirty="0" smtClean="0">
                          <a:effectLst>
                            <a:outerShdw blurRad="38100" dist="38100" dir="2700000" algn="tl">
                              <a:srgbClr val="000000">
                                <a:alpha val="43137"/>
                              </a:srgbClr>
                            </a:outerShdw>
                          </a:effectLst>
                        </a:rPr>
                        <a:t>Electrical and thermal</a:t>
                      </a:r>
                      <a:r>
                        <a:rPr lang="en-US" sz="2000" baseline="0" dirty="0" smtClean="0">
                          <a:effectLst>
                            <a:outerShdw blurRad="38100" dist="38100" dir="2700000" algn="tl">
                              <a:srgbClr val="000000">
                                <a:alpha val="43137"/>
                              </a:srgbClr>
                            </a:outerShdw>
                          </a:effectLst>
                        </a:rPr>
                        <a:t> </a:t>
                      </a:r>
                      <a:r>
                        <a:rPr lang="en-US" sz="1800" dirty="0" smtClean="0">
                          <a:effectLst>
                            <a:outerShdw blurRad="38100" dist="38100" dir="2700000" algn="tl">
                              <a:srgbClr val="000000">
                                <a:alpha val="43137"/>
                              </a:srgbClr>
                            </a:outerShdw>
                          </a:effectLst>
                        </a:rPr>
                        <a:t>Conductivity</a:t>
                      </a:r>
                      <a:endParaRPr lang="en-US" sz="18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smtClean="0">
                          <a:effectLst>
                            <a:outerShdw blurRad="38100" dist="38100" dir="2700000" algn="tl">
                              <a:srgbClr val="000000">
                                <a:alpha val="43137"/>
                              </a:srgbClr>
                            </a:outerShdw>
                          </a:effectLst>
                        </a:rPr>
                        <a:t>Good</a:t>
                      </a:r>
                      <a:r>
                        <a:rPr lang="en-US" sz="2000" baseline="0" dirty="0" smtClean="0">
                          <a:effectLst>
                            <a:outerShdw blurRad="38100" dist="38100" dir="2700000" algn="tl">
                              <a:srgbClr val="000000">
                                <a:alpha val="43137"/>
                              </a:srgbClr>
                            </a:outerShdw>
                          </a:effectLst>
                        </a:rPr>
                        <a:t> </a:t>
                      </a:r>
                      <a:r>
                        <a:rPr lang="en-US" sz="2000" dirty="0" smtClean="0">
                          <a:effectLst>
                            <a:outerShdw blurRad="38100" dist="38100" dir="2700000" algn="tl">
                              <a:srgbClr val="000000">
                                <a:alpha val="43137"/>
                              </a:srgbClr>
                            </a:outerShdw>
                          </a:effectLst>
                        </a:rPr>
                        <a:t>Conductors of heat and electricity</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2000" dirty="0">
                          <a:effectLst>
                            <a:outerShdw blurRad="38100" dist="38100" dir="2700000" algn="tl">
                              <a:srgbClr val="000000">
                                <a:alpha val="43137"/>
                              </a:srgbClr>
                            </a:outerShdw>
                          </a:effectLst>
                        </a:rPr>
                        <a:t>Poor </a:t>
                      </a:r>
                      <a:r>
                        <a:rPr lang="en-US" sz="2000" dirty="0" smtClean="0">
                          <a:effectLst>
                            <a:outerShdw blurRad="38100" dist="38100" dir="2700000" algn="tl">
                              <a:srgbClr val="000000">
                                <a:alpha val="43137"/>
                              </a:srgbClr>
                            </a:outerShdw>
                          </a:effectLst>
                        </a:rPr>
                        <a:t>Conductors of heat and electricity</a:t>
                      </a:r>
                      <a:endParaRPr lang="en-US" sz="1100" dirty="0" smtClean="0">
                        <a:effectLst>
                          <a:outerShdw blurRad="38100" dist="38100" dir="2700000" algn="tl">
                            <a:srgbClr val="000000">
                              <a:alpha val="43137"/>
                            </a:srgbClr>
                          </a:outerShdw>
                        </a:effectLst>
                      </a:endParaRPr>
                    </a:p>
                    <a:p>
                      <a:pPr marL="0" marR="0" algn="ctr">
                        <a:lnSpc>
                          <a:spcPct val="115000"/>
                        </a:lnSpc>
                        <a:spcBef>
                          <a:spcPts val="0"/>
                        </a:spcBef>
                        <a:spcAft>
                          <a:spcPts val="0"/>
                        </a:spcAft>
                      </a:pPr>
                      <a:r>
                        <a:rPr lang="en-US" sz="2000" dirty="0" smtClean="0">
                          <a:effectLst>
                            <a:outerShdw blurRad="38100" dist="38100" dir="2700000" algn="tl">
                              <a:srgbClr val="000000">
                                <a:alpha val="43137"/>
                              </a:srgbClr>
                            </a:outerShdw>
                          </a:effectLst>
                        </a:rPr>
                        <a:t> </a:t>
                      </a:r>
                      <a:r>
                        <a:rPr lang="en-US" sz="2000" dirty="0">
                          <a:effectLst>
                            <a:outerShdw blurRad="38100" dist="38100" dir="2700000" algn="tl">
                              <a:srgbClr val="000000">
                                <a:alpha val="43137"/>
                              </a:srgbClr>
                            </a:outerShdw>
                          </a:effectLst>
                        </a:rPr>
                        <a:t>(Except Graphite-Silicon)</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r>
              <a:tr h="357495">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Sonority</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Sonorous</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2000" dirty="0">
                          <a:effectLst>
                            <a:outerShdw blurRad="38100" dist="38100" dir="2700000" algn="tl">
                              <a:srgbClr val="000000">
                                <a:alpha val="43137"/>
                              </a:srgbClr>
                            </a:outerShdw>
                          </a:effectLst>
                        </a:rPr>
                        <a:t>Non-Sonorous</a:t>
                      </a:r>
                      <a:endParaRPr lang="en-US" sz="1100" b="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1326533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888" y="111512"/>
            <a:ext cx="5206026" cy="278947"/>
          </a:xfrm>
        </p:spPr>
        <p:txBody>
          <a:bodyPr>
            <a:noAutofit/>
          </a:bodyPr>
          <a:lstStyle/>
          <a:p>
            <a:pPr algn="ctr"/>
            <a:r>
              <a:rPr lang="en-US" sz="2400" b="1" u="sng" dirty="0" smtClean="0"/>
              <a:t>First twenty elements and their symbols</a:t>
            </a:r>
            <a:endParaRPr lang="en-US" sz="2400" b="1"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84595604"/>
              </p:ext>
            </p:extLst>
          </p:nvPr>
        </p:nvGraphicFramePr>
        <p:xfrm>
          <a:off x="556145" y="457200"/>
          <a:ext cx="5830141" cy="6400800"/>
        </p:xfrm>
        <a:graphic>
          <a:graphicData uri="http://schemas.openxmlformats.org/drawingml/2006/table">
            <a:tbl>
              <a:tblPr firstRow="1" bandRow="1">
                <a:tableStyleId>{5940675A-B579-460E-94D1-54222C63F5DA}</a:tableStyleId>
              </a:tblPr>
              <a:tblGrid>
                <a:gridCol w="852800"/>
                <a:gridCol w="3462499"/>
                <a:gridCol w="1514842"/>
              </a:tblGrid>
              <a:tr h="286411">
                <a:tc>
                  <a:txBody>
                    <a:bodyPr/>
                    <a:lstStyle/>
                    <a:p>
                      <a:r>
                        <a:rPr lang="en-US" sz="1400" dirty="0" smtClean="0"/>
                        <a:t>S/No</a:t>
                      </a:r>
                      <a:endParaRPr lang="en-US" sz="1400" dirty="0"/>
                    </a:p>
                  </a:txBody>
                  <a:tcPr/>
                </a:tc>
                <a:tc>
                  <a:txBody>
                    <a:bodyPr/>
                    <a:lstStyle/>
                    <a:p>
                      <a:r>
                        <a:rPr lang="en-US" sz="1400" dirty="0" smtClean="0"/>
                        <a:t>Name</a:t>
                      </a:r>
                      <a:endParaRPr lang="en-US" sz="1400" dirty="0"/>
                    </a:p>
                  </a:txBody>
                  <a:tcPr/>
                </a:tc>
                <a:tc>
                  <a:txBody>
                    <a:bodyPr/>
                    <a:lstStyle/>
                    <a:p>
                      <a:r>
                        <a:rPr lang="en-US" sz="1400" dirty="0" smtClean="0"/>
                        <a:t>Symbol</a:t>
                      </a:r>
                      <a:endParaRPr lang="en-US" sz="1400" dirty="0"/>
                    </a:p>
                  </a:txBody>
                  <a:tcPr/>
                </a:tc>
              </a:tr>
              <a:tr h="289552">
                <a:tc>
                  <a:txBody>
                    <a:bodyPr/>
                    <a:lstStyle/>
                    <a:p>
                      <a:r>
                        <a:rPr lang="en-US" sz="1400" dirty="0" smtClean="0"/>
                        <a:t>1</a:t>
                      </a:r>
                      <a:endParaRPr lang="en-US" sz="1400" dirty="0"/>
                    </a:p>
                  </a:txBody>
                  <a:tcPr/>
                </a:tc>
                <a:tc>
                  <a:txBody>
                    <a:bodyPr/>
                    <a:lstStyle/>
                    <a:p>
                      <a:r>
                        <a:rPr lang="en-US" sz="1400" dirty="0" smtClean="0"/>
                        <a:t>Hydrogen</a:t>
                      </a:r>
                      <a:endParaRPr lang="en-US" sz="1400" dirty="0"/>
                    </a:p>
                  </a:txBody>
                  <a:tcPr/>
                </a:tc>
                <a:tc>
                  <a:txBody>
                    <a:bodyPr/>
                    <a:lstStyle/>
                    <a:p>
                      <a:r>
                        <a:rPr lang="en-US" sz="1400" dirty="0" smtClean="0"/>
                        <a:t>H</a:t>
                      </a:r>
                      <a:endParaRPr lang="en-US" sz="1400" dirty="0"/>
                    </a:p>
                  </a:txBody>
                  <a:tcPr/>
                </a:tc>
              </a:tr>
              <a:tr h="289552">
                <a:tc>
                  <a:txBody>
                    <a:bodyPr/>
                    <a:lstStyle/>
                    <a:p>
                      <a:r>
                        <a:rPr lang="en-US" sz="1400" dirty="0" smtClean="0"/>
                        <a:t>2</a:t>
                      </a:r>
                      <a:endParaRPr lang="en-US" sz="1400" dirty="0"/>
                    </a:p>
                  </a:txBody>
                  <a:tcPr/>
                </a:tc>
                <a:tc>
                  <a:txBody>
                    <a:bodyPr/>
                    <a:lstStyle/>
                    <a:p>
                      <a:r>
                        <a:rPr lang="en-US" sz="1400" dirty="0" smtClean="0"/>
                        <a:t>Helium</a:t>
                      </a:r>
                      <a:endParaRPr lang="en-US" sz="1400" dirty="0"/>
                    </a:p>
                  </a:txBody>
                  <a:tcPr/>
                </a:tc>
                <a:tc>
                  <a:txBody>
                    <a:bodyPr/>
                    <a:lstStyle/>
                    <a:p>
                      <a:r>
                        <a:rPr lang="en-US" sz="1400" dirty="0" smtClean="0"/>
                        <a:t>He</a:t>
                      </a:r>
                      <a:endParaRPr lang="en-US" sz="1400" dirty="0"/>
                    </a:p>
                  </a:txBody>
                  <a:tcPr/>
                </a:tc>
              </a:tr>
              <a:tr h="289552">
                <a:tc>
                  <a:txBody>
                    <a:bodyPr/>
                    <a:lstStyle/>
                    <a:p>
                      <a:r>
                        <a:rPr lang="en-US" sz="1400" dirty="0" smtClean="0"/>
                        <a:t>3</a:t>
                      </a:r>
                      <a:endParaRPr lang="en-US" sz="1400" dirty="0"/>
                    </a:p>
                  </a:txBody>
                  <a:tcPr/>
                </a:tc>
                <a:tc>
                  <a:txBody>
                    <a:bodyPr/>
                    <a:lstStyle/>
                    <a:p>
                      <a:r>
                        <a:rPr lang="en-US" sz="1400" dirty="0" smtClean="0"/>
                        <a:t>Lithium</a:t>
                      </a:r>
                      <a:endParaRPr lang="en-US" sz="1400" dirty="0"/>
                    </a:p>
                  </a:txBody>
                  <a:tcPr/>
                </a:tc>
                <a:tc>
                  <a:txBody>
                    <a:bodyPr/>
                    <a:lstStyle/>
                    <a:p>
                      <a:r>
                        <a:rPr lang="en-US" sz="1400" dirty="0" smtClean="0"/>
                        <a:t>Li</a:t>
                      </a:r>
                      <a:endParaRPr lang="en-US" sz="1400" dirty="0"/>
                    </a:p>
                  </a:txBody>
                  <a:tcPr/>
                </a:tc>
              </a:tr>
              <a:tr h="289552">
                <a:tc>
                  <a:txBody>
                    <a:bodyPr/>
                    <a:lstStyle/>
                    <a:p>
                      <a:r>
                        <a:rPr lang="en-US" sz="1400" dirty="0" smtClean="0"/>
                        <a:t>4</a:t>
                      </a:r>
                      <a:endParaRPr lang="en-US" sz="1400" dirty="0"/>
                    </a:p>
                  </a:txBody>
                  <a:tcPr/>
                </a:tc>
                <a:tc>
                  <a:txBody>
                    <a:bodyPr/>
                    <a:lstStyle/>
                    <a:p>
                      <a:r>
                        <a:rPr lang="en-US" sz="1400" dirty="0" smtClean="0"/>
                        <a:t>Beryllium</a:t>
                      </a:r>
                      <a:endParaRPr lang="en-US" sz="1400" dirty="0"/>
                    </a:p>
                  </a:txBody>
                  <a:tcPr/>
                </a:tc>
                <a:tc>
                  <a:txBody>
                    <a:bodyPr/>
                    <a:lstStyle/>
                    <a:p>
                      <a:r>
                        <a:rPr lang="en-US" sz="1400" dirty="0" smtClean="0"/>
                        <a:t>Be</a:t>
                      </a:r>
                      <a:endParaRPr lang="en-US" sz="1400" dirty="0"/>
                    </a:p>
                  </a:txBody>
                  <a:tcPr/>
                </a:tc>
              </a:tr>
              <a:tr h="289552">
                <a:tc>
                  <a:txBody>
                    <a:bodyPr/>
                    <a:lstStyle/>
                    <a:p>
                      <a:r>
                        <a:rPr lang="en-US" sz="1400" dirty="0" smtClean="0"/>
                        <a:t>5</a:t>
                      </a:r>
                      <a:endParaRPr lang="en-US" sz="1400" dirty="0"/>
                    </a:p>
                  </a:txBody>
                  <a:tcPr/>
                </a:tc>
                <a:tc>
                  <a:txBody>
                    <a:bodyPr/>
                    <a:lstStyle/>
                    <a:p>
                      <a:r>
                        <a:rPr lang="en-US" sz="1400" dirty="0" smtClean="0"/>
                        <a:t>Boron</a:t>
                      </a:r>
                      <a:endParaRPr lang="en-US" sz="1400" dirty="0"/>
                    </a:p>
                  </a:txBody>
                  <a:tcPr/>
                </a:tc>
                <a:tc>
                  <a:txBody>
                    <a:bodyPr/>
                    <a:lstStyle/>
                    <a:p>
                      <a:r>
                        <a:rPr lang="en-US" sz="1400" dirty="0" smtClean="0"/>
                        <a:t>B</a:t>
                      </a:r>
                      <a:endParaRPr lang="en-US" sz="1400" dirty="0"/>
                    </a:p>
                  </a:txBody>
                  <a:tcPr/>
                </a:tc>
              </a:tr>
              <a:tr h="289552">
                <a:tc>
                  <a:txBody>
                    <a:bodyPr/>
                    <a:lstStyle/>
                    <a:p>
                      <a:r>
                        <a:rPr lang="en-US" sz="1400" dirty="0" smtClean="0"/>
                        <a:t>6</a:t>
                      </a:r>
                      <a:endParaRPr lang="en-US" sz="1400" dirty="0"/>
                    </a:p>
                  </a:txBody>
                  <a:tcPr/>
                </a:tc>
                <a:tc>
                  <a:txBody>
                    <a:bodyPr/>
                    <a:lstStyle/>
                    <a:p>
                      <a:r>
                        <a:rPr lang="en-US" sz="1400" dirty="0" smtClean="0"/>
                        <a:t>Carbon</a:t>
                      </a:r>
                      <a:endParaRPr lang="en-US" sz="1400" dirty="0"/>
                    </a:p>
                  </a:txBody>
                  <a:tcPr/>
                </a:tc>
                <a:tc>
                  <a:txBody>
                    <a:bodyPr/>
                    <a:lstStyle/>
                    <a:p>
                      <a:r>
                        <a:rPr lang="en-US" sz="1400" dirty="0" smtClean="0"/>
                        <a:t>C</a:t>
                      </a:r>
                      <a:endParaRPr lang="en-US" sz="1400" dirty="0"/>
                    </a:p>
                  </a:txBody>
                  <a:tcPr/>
                </a:tc>
              </a:tr>
              <a:tr h="289552">
                <a:tc>
                  <a:txBody>
                    <a:bodyPr/>
                    <a:lstStyle/>
                    <a:p>
                      <a:r>
                        <a:rPr lang="en-US" sz="1400" dirty="0" smtClean="0"/>
                        <a:t>7</a:t>
                      </a:r>
                      <a:endParaRPr lang="en-US" sz="1400" dirty="0"/>
                    </a:p>
                  </a:txBody>
                  <a:tcPr/>
                </a:tc>
                <a:tc>
                  <a:txBody>
                    <a:bodyPr/>
                    <a:lstStyle/>
                    <a:p>
                      <a:r>
                        <a:rPr lang="en-US" sz="1400" dirty="0" smtClean="0"/>
                        <a:t>Nitrogen</a:t>
                      </a:r>
                      <a:endParaRPr lang="en-US" sz="1400" dirty="0"/>
                    </a:p>
                  </a:txBody>
                  <a:tcPr/>
                </a:tc>
                <a:tc>
                  <a:txBody>
                    <a:bodyPr/>
                    <a:lstStyle/>
                    <a:p>
                      <a:r>
                        <a:rPr lang="en-US" sz="1400" dirty="0" smtClean="0"/>
                        <a:t>N</a:t>
                      </a:r>
                      <a:endParaRPr lang="en-US" sz="1400" dirty="0"/>
                    </a:p>
                  </a:txBody>
                  <a:tcPr/>
                </a:tc>
              </a:tr>
              <a:tr h="289552">
                <a:tc>
                  <a:txBody>
                    <a:bodyPr/>
                    <a:lstStyle/>
                    <a:p>
                      <a:r>
                        <a:rPr lang="en-US" sz="1400" dirty="0" smtClean="0"/>
                        <a:t>8</a:t>
                      </a:r>
                      <a:endParaRPr lang="en-US" sz="1400" dirty="0"/>
                    </a:p>
                  </a:txBody>
                  <a:tcPr/>
                </a:tc>
                <a:tc>
                  <a:txBody>
                    <a:bodyPr/>
                    <a:lstStyle/>
                    <a:p>
                      <a:r>
                        <a:rPr lang="en-US" sz="1400" dirty="0" smtClean="0"/>
                        <a:t>Oxygen</a:t>
                      </a:r>
                      <a:endParaRPr lang="en-US" sz="1400" dirty="0"/>
                    </a:p>
                  </a:txBody>
                  <a:tcPr/>
                </a:tc>
                <a:tc>
                  <a:txBody>
                    <a:bodyPr/>
                    <a:lstStyle/>
                    <a:p>
                      <a:r>
                        <a:rPr lang="en-US" sz="1400" dirty="0" smtClean="0"/>
                        <a:t>O</a:t>
                      </a:r>
                      <a:endParaRPr lang="en-US" sz="1400" dirty="0"/>
                    </a:p>
                  </a:txBody>
                  <a:tcPr/>
                </a:tc>
              </a:tr>
              <a:tr h="289552">
                <a:tc>
                  <a:txBody>
                    <a:bodyPr/>
                    <a:lstStyle/>
                    <a:p>
                      <a:r>
                        <a:rPr lang="en-US" sz="1400" dirty="0" smtClean="0"/>
                        <a:t>9</a:t>
                      </a:r>
                      <a:endParaRPr lang="en-US" sz="1400" dirty="0"/>
                    </a:p>
                  </a:txBody>
                  <a:tcPr/>
                </a:tc>
                <a:tc>
                  <a:txBody>
                    <a:bodyPr/>
                    <a:lstStyle/>
                    <a:p>
                      <a:r>
                        <a:rPr lang="en-US" sz="1400" dirty="0" smtClean="0"/>
                        <a:t>Fluorine</a:t>
                      </a:r>
                      <a:endParaRPr lang="en-US" sz="1400" dirty="0"/>
                    </a:p>
                  </a:txBody>
                  <a:tcPr/>
                </a:tc>
                <a:tc>
                  <a:txBody>
                    <a:bodyPr/>
                    <a:lstStyle/>
                    <a:p>
                      <a:r>
                        <a:rPr lang="en-US" sz="1400" dirty="0" smtClean="0"/>
                        <a:t>F</a:t>
                      </a:r>
                      <a:endParaRPr lang="en-US" sz="1400" dirty="0"/>
                    </a:p>
                  </a:txBody>
                  <a:tcPr/>
                </a:tc>
              </a:tr>
              <a:tr h="289552">
                <a:tc>
                  <a:txBody>
                    <a:bodyPr/>
                    <a:lstStyle/>
                    <a:p>
                      <a:r>
                        <a:rPr lang="en-US" sz="1400" dirty="0" smtClean="0"/>
                        <a:t>10</a:t>
                      </a:r>
                      <a:endParaRPr lang="en-US" sz="1400" dirty="0"/>
                    </a:p>
                  </a:txBody>
                  <a:tcPr/>
                </a:tc>
                <a:tc>
                  <a:txBody>
                    <a:bodyPr/>
                    <a:lstStyle/>
                    <a:p>
                      <a:r>
                        <a:rPr lang="en-US" sz="1400" dirty="0" smtClean="0"/>
                        <a:t>Neon</a:t>
                      </a:r>
                      <a:endParaRPr lang="en-US" sz="1400" dirty="0"/>
                    </a:p>
                  </a:txBody>
                  <a:tcPr/>
                </a:tc>
                <a:tc>
                  <a:txBody>
                    <a:bodyPr/>
                    <a:lstStyle/>
                    <a:p>
                      <a:r>
                        <a:rPr lang="en-US" sz="1400" dirty="0" smtClean="0"/>
                        <a:t>Ne</a:t>
                      </a:r>
                      <a:endParaRPr lang="en-US" sz="1400" dirty="0"/>
                    </a:p>
                  </a:txBody>
                  <a:tcPr/>
                </a:tc>
              </a:tr>
              <a:tr h="289552">
                <a:tc>
                  <a:txBody>
                    <a:bodyPr/>
                    <a:lstStyle/>
                    <a:p>
                      <a:r>
                        <a:rPr lang="en-US" sz="1400" dirty="0" smtClean="0"/>
                        <a:t>11</a:t>
                      </a:r>
                      <a:endParaRPr lang="en-US" sz="1400" dirty="0"/>
                    </a:p>
                  </a:txBody>
                  <a:tcPr/>
                </a:tc>
                <a:tc>
                  <a:txBody>
                    <a:bodyPr/>
                    <a:lstStyle/>
                    <a:p>
                      <a:r>
                        <a:rPr lang="en-US" sz="1400" dirty="0" smtClean="0"/>
                        <a:t>Sodium</a:t>
                      </a:r>
                      <a:endParaRPr lang="en-US" sz="1400" dirty="0"/>
                    </a:p>
                  </a:txBody>
                  <a:tcPr/>
                </a:tc>
                <a:tc>
                  <a:txBody>
                    <a:bodyPr/>
                    <a:lstStyle/>
                    <a:p>
                      <a:r>
                        <a:rPr lang="en-US" sz="1400" dirty="0" smtClean="0"/>
                        <a:t>Na</a:t>
                      </a:r>
                      <a:endParaRPr lang="en-US" sz="1400" dirty="0"/>
                    </a:p>
                  </a:txBody>
                  <a:tcPr/>
                </a:tc>
              </a:tr>
              <a:tr h="289552">
                <a:tc>
                  <a:txBody>
                    <a:bodyPr/>
                    <a:lstStyle/>
                    <a:p>
                      <a:r>
                        <a:rPr lang="en-US" sz="1400" dirty="0" smtClean="0"/>
                        <a:t>12</a:t>
                      </a:r>
                      <a:endParaRPr lang="en-US" sz="1400" dirty="0"/>
                    </a:p>
                  </a:txBody>
                  <a:tcPr/>
                </a:tc>
                <a:tc>
                  <a:txBody>
                    <a:bodyPr/>
                    <a:lstStyle/>
                    <a:p>
                      <a:r>
                        <a:rPr lang="en-US" sz="1400" dirty="0" smtClean="0"/>
                        <a:t>Magnesium</a:t>
                      </a:r>
                      <a:endParaRPr lang="en-US" sz="1400" dirty="0"/>
                    </a:p>
                  </a:txBody>
                  <a:tcPr/>
                </a:tc>
                <a:tc>
                  <a:txBody>
                    <a:bodyPr/>
                    <a:lstStyle/>
                    <a:p>
                      <a:r>
                        <a:rPr lang="en-US" sz="1400" dirty="0" smtClean="0"/>
                        <a:t>Mg</a:t>
                      </a:r>
                      <a:endParaRPr lang="en-US" sz="1400" dirty="0"/>
                    </a:p>
                  </a:txBody>
                  <a:tcPr/>
                </a:tc>
              </a:tr>
              <a:tr h="289552">
                <a:tc>
                  <a:txBody>
                    <a:bodyPr/>
                    <a:lstStyle/>
                    <a:p>
                      <a:r>
                        <a:rPr lang="en-US" sz="1400" dirty="0" smtClean="0"/>
                        <a:t>13</a:t>
                      </a:r>
                      <a:endParaRPr lang="en-US" sz="1400" dirty="0"/>
                    </a:p>
                  </a:txBody>
                  <a:tcPr/>
                </a:tc>
                <a:tc>
                  <a:txBody>
                    <a:bodyPr/>
                    <a:lstStyle/>
                    <a:p>
                      <a:r>
                        <a:rPr lang="en-US" sz="1400" dirty="0" smtClean="0"/>
                        <a:t>Aluminium</a:t>
                      </a:r>
                      <a:endParaRPr lang="en-US" sz="1400" dirty="0"/>
                    </a:p>
                  </a:txBody>
                  <a:tcPr/>
                </a:tc>
                <a:tc>
                  <a:txBody>
                    <a:bodyPr/>
                    <a:lstStyle/>
                    <a:p>
                      <a:r>
                        <a:rPr lang="en-US" sz="1400" dirty="0" smtClean="0"/>
                        <a:t>Al</a:t>
                      </a:r>
                      <a:endParaRPr lang="en-US" sz="1400" dirty="0"/>
                    </a:p>
                  </a:txBody>
                  <a:tcPr/>
                </a:tc>
              </a:tr>
              <a:tr h="289552">
                <a:tc>
                  <a:txBody>
                    <a:bodyPr/>
                    <a:lstStyle/>
                    <a:p>
                      <a:r>
                        <a:rPr lang="en-US" sz="1400" dirty="0" smtClean="0"/>
                        <a:t>14</a:t>
                      </a:r>
                      <a:endParaRPr lang="en-US" sz="1400" dirty="0"/>
                    </a:p>
                  </a:txBody>
                  <a:tcPr/>
                </a:tc>
                <a:tc>
                  <a:txBody>
                    <a:bodyPr/>
                    <a:lstStyle/>
                    <a:p>
                      <a:r>
                        <a:rPr lang="en-US" sz="1400" dirty="0" smtClean="0"/>
                        <a:t>Silicon</a:t>
                      </a:r>
                      <a:endParaRPr lang="en-US" sz="1400" dirty="0"/>
                    </a:p>
                  </a:txBody>
                  <a:tcPr/>
                </a:tc>
                <a:tc>
                  <a:txBody>
                    <a:bodyPr/>
                    <a:lstStyle/>
                    <a:p>
                      <a:r>
                        <a:rPr lang="en-US" sz="1400" dirty="0" smtClean="0"/>
                        <a:t>Si</a:t>
                      </a:r>
                      <a:endParaRPr lang="en-US" sz="1400" dirty="0"/>
                    </a:p>
                  </a:txBody>
                  <a:tcPr/>
                </a:tc>
              </a:tr>
              <a:tr h="289552">
                <a:tc>
                  <a:txBody>
                    <a:bodyPr/>
                    <a:lstStyle/>
                    <a:p>
                      <a:r>
                        <a:rPr lang="en-US" sz="1400" dirty="0" smtClean="0"/>
                        <a:t>15</a:t>
                      </a:r>
                      <a:endParaRPr lang="en-US" sz="1400" dirty="0"/>
                    </a:p>
                  </a:txBody>
                  <a:tcPr/>
                </a:tc>
                <a:tc>
                  <a:txBody>
                    <a:bodyPr/>
                    <a:lstStyle/>
                    <a:p>
                      <a:r>
                        <a:rPr lang="en-US" sz="1400" dirty="0" smtClean="0"/>
                        <a:t>Phosphorus</a:t>
                      </a:r>
                      <a:endParaRPr lang="en-US" sz="1400" dirty="0"/>
                    </a:p>
                  </a:txBody>
                  <a:tcPr/>
                </a:tc>
                <a:tc>
                  <a:txBody>
                    <a:bodyPr/>
                    <a:lstStyle/>
                    <a:p>
                      <a:r>
                        <a:rPr lang="en-US" sz="1400" dirty="0" smtClean="0"/>
                        <a:t>P</a:t>
                      </a:r>
                      <a:endParaRPr lang="en-US" sz="1400" dirty="0"/>
                    </a:p>
                  </a:txBody>
                  <a:tcPr/>
                </a:tc>
              </a:tr>
              <a:tr h="289552">
                <a:tc>
                  <a:txBody>
                    <a:bodyPr/>
                    <a:lstStyle/>
                    <a:p>
                      <a:r>
                        <a:rPr lang="en-US" sz="1400" dirty="0" smtClean="0"/>
                        <a:t>16</a:t>
                      </a:r>
                      <a:endParaRPr lang="en-US" sz="1400" dirty="0"/>
                    </a:p>
                  </a:txBody>
                  <a:tcPr/>
                </a:tc>
                <a:tc>
                  <a:txBody>
                    <a:bodyPr/>
                    <a:lstStyle/>
                    <a:p>
                      <a:r>
                        <a:rPr lang="en-US" sz="1400" dirty="0" smtClean="0"/>
                        <a:t>Sulphur</a:t>
                      </a:r>
                      <a:endParaRPr lang="en-US" sz="1400" dirty="0"/>
                    </a:p>
                  </a:txBody>
                  <a:tcPr/>
                </a:tc>
                <a:tc>
                  <a:txBody>
                    <a:bodyPr/>
                    <a:lstStyle/>
                    <a:p>
                      <a:r>
                        <a:rPr lang="en-US" sz="1400" dirty="0" smtClean="0"/>
                        <a:t>S</a:t>
                      </a:r>
                      <a:endParaRPr lang="en-US" sz="1400" dirty="0"/>
                    </a:p>
                  </a:txBody>
                  <a:tcPr/>
                </a:tc>
              </a:tr>
              <a:tr h="289552">
                <a:tc>
                  <a:txBody>
                    <a:bodyPr/>
                    <a:lstStyle/>
                    <a:p>
                      <a:r>
                        <a:rPr lang="en-US" sz="1400" dirty="0" smtClean="0"/>
                        <a:t>17</a:t>
                      </a:r>
                      <a:endParaRPr lang="en-US" sz="1400" dirty="0"/>
                    </a:p>
                  </a:txBody>
                  <a:tcPr/>
                </a:tc>
                <a:tc>
                  <a:txBody>
                    <a:bodyPr/>
                    <a:lstStyle/>
                    <a:p>
                      <a:r>
                        <a:rPr lang="en-US" sz="1400" dirty="0" smtClean="0"/>
                        <a:t>Chlorine</a:t>
                      </a:r>
                      <a:endParaRPr lang="en-US" sz="1400" dirty="0"/>
                    </a:p>
                  </a:txBody>
                  <a:tcPr/>
                </a:tc>
                <a:tc>
                  <a:txBody>
                    <a:bodyPr/>
                    <a:lstStyle/>
                    <a:p>
                      <a:r>
                        <a:rPr lang="en-US" sz="1400" dirty="0" smtClean="0"/>
                        <a:t>Cl</a:t>
                      </a:r>
                      <a:endParaRPr lang="en-US" sz="1400" dirty="0"/>
                    </a:p>
                  </a:txBody>
                  <a:tcPr/>
                </a:tc>
              </a:tr>
              <a:tr h="289552">
                <a:tc>
                  <a:txBody>
                    <a:bodyPr/>
                    <a:lstStyle/>
                    <a:p>
                      <a:r>
                        <a:rPr lang="en-US" sz="1400" dirty="0" smtClean="0"/>
                        <a:t>18</a:t>
                      </a:r>
                      <a:endParaRPr lang="en-US" sz="1400" dirty="0"/>
                    </a:p>
                  </a:txBody>
                  <a:tcPr/>
                </a:tc>
                <a:tc>
                  <a:txBody>
                    <a:bodyPr/>
                    <a:lstStyle/>
                    <a:p>
                      <a:r>
                        <a:rPr lang="en-US" sz="1400" dirty="0" smtClean="0"/>
                        <a:t>Argon</a:t>
                      </a:r>
                      <a:endParaRPr lang="en-US" sz="1400" dirty="0"/>
                    </a:p>
                  </a:txBody>
                  <a:tcPr/>
                </a:tc>
                <a:tc>
                  <a:txBody>
                    <a:bodyPr/>
                    <a:lstStyle/>
                    <a:p>
                      <a:r>
                        <a:rPr lang="en-US" sz="1400" dirty="0" smtClean="0"/>
                        <a:t>Ar</a:t>
                      </a:r>
                      <a:endParaRPr lang="en-US" sz="1400" dirty="0"/>
                    </a:p>
                  </a:txBody>
                  <a:tcPr/>
                </a:tc>
              </a:tr>
              <a:tr h="289552">
                <a:tc>
                  <a:txBody>
                    <a:bodyPr/>
                    <a:lstStyle/>
                    <a:p>
                      <a:r>
                        <a:rPr lang="en-US" sz="1400" dirty="0" smtClean="0"/>
                        <a:t>19</a:t>
                      </a:r>
                      <a:endParaRPr lang="en-US" sz="1400" dirty="0"/>
                    </a:p>
                  </a:txBody>
                  <a:tcPr/>
                </a:tc>
                <a:tc>
                  <a:txBody>
                    <a:bodyPr/>
                    <a:lstStyle/>
                    <a:p>
                      <a:r>
                        <a:rPr lang="en-US" sz="1400" dirty="0" smtClean="0"/>
                        <a:t>Potassium</a:t>
                      </a:r>
                      <a:endParaRPr lang="en-US" sz="1400" dirty="0"/>
                    </a:p>
                  </a:txBody>
                  <a:tcPr/>
                </a:tc>
                <a:tc>
                  <a:txBody>
                    <a:bodyPr/>
                    <a:lstStyle/>
                    <a:p>
                      <a:r>
                        <a:rPr lang="en-US" sz="1400" dirty="0" smtClean="0"/>
                        <a:t>K</a:t>
                      </a:r>
                      <a:endParaRPr lang="en-US" sz="1400" dirty="0"/>
                    </a:p>
                  </a:txBody>
                  <a:tcPr/>
                </a:tc>
              </a:tr>
              <a:tr h="289552">
                <a:tc>
                  <a:txBody>
                    <a:bodyPr/>
                    <a:lstStyle/>
                    <a:p>
                      <a:r>
                        <a:rPr lang="en-US" sz="1400" dirty="0" smtClean="0"/>
                        <a:t>20</a:t>
                      </a:r>
                      <a:endParaRPr lang="en-US" sz="1400" dirty="0"/>
                    </a:p>
                  </a:txBody>
                  <a:tcPr/>
                </a:tc>
                <a:tc>
                  <a:txBody>
                    <a:bodyPr/>
                    <a:lstStyle/>
                    <a:p>
                      <a:r>
                        <a:rPr lang="en-US" sz="1400" dirty="0" smtClean="0"/>
                        <a:t>Calcium</a:t>
                      </a:r>
                      <a:endParaRPr lang="en-US" sz="1400" dirty="0"/>
                    </a:p>
                  </a:txBody>
                  <a:tcPr/>
                </a:tc>
                <a:tc>
                  <a:txBody>
                    <a:bodyPr/>
                    <a:lstStyle/>
                    <a:p>
                      <a:r>
                        <a:rPr lang="en-US" sz="1400" dirty="0" smtClean="0"/>
                        <a:t>Ca</a:t>
                      </a:r>
                      <a:endParaRPr lang="en-US" sz="1400" dirty="0"/>
                    </a:p>
                  </a:txBody>
                  <a:tcPr/>
                </a:tc>
              </a:tr>
            </a:tbl>
          </a:graphicData>
        </a:graphic>
      </p:graphicFrame>
      <p:graphicFrame>
        <p:nvGraphicFramePr>
          <p:cNvPr id="5" name="Content Placeholder 3"/>
          <p:cNvGraphicFramePr>
            <a:graphicFrameLocks noGrp="1"/>
          </p:cNvGraphicFramePr>
          <p:nvPr>
            <p:ph idx="4294967295"/>
            <p:extLst>
              <p:ext uri="{D42A27DB-BD31-4B8C-83A1-F6EECF244321}">
                <p14:modId xmlns:p14="http://schemas.microsoft.com/office/powerpoint/2010/main" val="690006720"/>
              </p:ext>
            </p:extLst>
          </p:nvPr>
        </p:nvGraphicFramePr>
        <p:xfrm>
          <a:off x="7545388" y="692150"/>
          <a:ext cx="4646922" cy="4834372"/>
        </p:xfrm>
        <a:graphic>
          <a:graphicData uri="http://schemas.openxmlformats.org/drawingml/2006/table">
            <a:tbl>
              <a:tblPr firstRow="1" bandRow="1">
                <a:tableStyleId>{5940675A-B579-460E-94D1-54222C63F5DA}</a:tableStyleId>
              </a:tblPr>
              <a:tblGrid>
                <a:gridCol w="595048"/>
                <a:gridCol w="1779000"/>
                <a:gridCol w="1136437"/>
                <a:gridCol w="1136437"/>
              </a:tblGrid>
              <a:tr h="502891">
                <a:tc>
                  <a:txBody>
                    <a:bodyPr/>
                    <a:lstStyle/>
                    <a:p>
                      <a:r>
                        <a:rPr lang="en-US" dirty="0" smtClean="0"/>
                        <a:t>S/No</a:t>
                      </a:r>
                      <a:endParaRPr lang="en-US" dirty="0"/>
                    </a:p>
                  </a:txBody>
                  <a:tcPr/>
                </a:tc>
                <a:tc>
                  <a:txBody>
                    <a:bodyPr/>
                    <a:lstStyle/>
                    <a:p>
                      <a:r>
                        <a:rPr lang="en-US" dirty="0" smtClean="0"/>
                        <a:t>Name</a:t>
                      </a:r>
                      <a:endParaRPr lang="en-US" dirty="0"/>
                    </a:p>
                  </a:txBody>
                  <a:tcPr/>
                </a:tc>
                <a:tc>
                  <a:txBody>
                    <a:bodyPr/>
                    <a:lstStyle/>
                    <a:p>
                      <a:r>
                        <a:rPr lang="en-US" dirty="0" smtClean="0"/>
                        <a:t>Symbol</a:t>
                      </a:r>
                      <a:endParaRPr lang="en-US" dirty="0"/>
                    </a:p>
                  </a:txBody>
                  <a:tcPr/>
                </a:tc>
                <a:tc>
                  <a:txBody>
                    <a:bodyPr/>
                    <a:lstStyle/>
                    <a:p>
                      <a:endParaRPr lang="en-US" dirty="0"/>
                    </a:p>
                  </a:txBody>
                  <a:tcPr/>
                </a:tc>
              </a:tr>
              <a:tr h="287366">
                <a:tc>
                  <a:txBody>
                    <a:bodyPr/>
                    <a:lstStyle/>
                    <a:p>
                      <a:endParaRPr lang="en-US" dirty="0"/>
                    </a:p>
                  </a:txBody>
                  <a:tcPr/>
                </a:tc>
                <a:tc>
                  <a:txBody>
                    <a:bodyPr/>
                    <a:lstStyle/>
                    <a:p>
                      <a:r>
                        <a:rPr lang="en-US" sz="1600" dirty="0" smtClean="0"/>
                        <a:t>Copper</a:t>
                      </a:r>
                      <a:endParaRPr lang="en-US" sz="1600" dirty="0"/>
                    </a:p>
                  </a:txBody>
                  <a:tcPr/>
                </a:tc>
                <a:tc>
                  <a:txBody>
                    <a:bodyPr/>
                    <a:lstStyle/>
                    <a:p>
                      <a:r>
                        <a:rPr lang="en-US" sz="1600" dirty="0" smtClean="0"/>
                        <a:t>Cu</a:t>
                      </a:r>
                      <a:endParaRPr lang="en-US" sz="1600" dirty="0"/>
                    </a:p>
                  </a:txBody>
                  <a:tcPr/>
                </a:tc>
                <a:tc>
                  <a:txBody>
                    <a:bodyPr/>
                    <a:lstStyle/>
                    <a:p>
                      <a:endParaRPr lang="en-US" sz="1600" dirty="0"/>
                    </a:p>
                  </a:txBody>
                  <a:tcPr/>
                </a:tc>
              </a:tr>
              <a:tr h="287366">
                <a:tc>
                  <a:txBody>
                    <a:bodyPr/>
                    <a:lstStyle/>
                    <a:p>
                      <a:endParaRPr lang="en-US" dirty="0"/>
                    </a:p>
                  </a:txBody>
                  <a:tcPr/>
                </a:tc>
                <a:tc>
                  <a:txBody>
                    <a:bodyPr/>
                    <a:lstStyle/>
                    <a:p>
                      <a:r>
                        <a:rPr lang="en-US" sz="1600" dirty="0" smtClean="0"/>
                        <a:t>Silver</a:t>
                      </a:r>
                      <a:endParaRPr lang="en-US" sz="1600" dirty="0"/>
                    </a:p>
                  </a:txBody>
                  <a:tcPr/>
                </a:tc>
                <a:tc>
                  <a:txBody>
                    <a:bodyPr/>
                    <a:lstStyle/>
                    <a:p>
                      <a:r>
                        <a:rPr lang="en-US" sz="1600" dirty="0" smtClean="0"/>
                        <a:t>Ag</a:t>
                      </a:r>
                      <a:endParaRPr lang="en-US" sz="1600" dirty="0"/>
                    </a:p>
                  </a:txBody>
                  <a:tcPr/>
                </a:tc>
                <a:tc>
                  <a:txBody>
                    <a:bodyPr/>
                    <a:lstStyle/>
                    <a:p>
                      <a:endParaRPr lang="en-US" sz="1600" dirty="0"/>
                    </a:p>
                  </a:txBody>
                  <a:tcPr/>
                </a:tc>
              </a:tr>
              <a:tr h="287366">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Mercury</a:t>
                      </a:r>
                    </a:p>
                  </a:txBody>
                  <a:tcPr/>
                </a:tc>
                <a:tc>
                  <a:txBody>
                    <a:bodyPr/>
                    <a:lstStyle/>
                    <a:p>
                      <a:r>
                        <a:rPr lang="en-US" sz="1600" dirty="0" smtClean="0"/>
                        <a:t>Hg</a:t>
                      </a:r>
                      <a:endParaRPr lang="en-US" sz="1600" dirty="0"/>
                    </a:p>
                  </a:txBody>
                  <a:tcPr/>
                </a:tc>
                <a:tc>
                  <a:txBody>
                    <a:bodyPr/>
                    <a:lstStyle/>
                    <a:p>
                      <a:endParaRPr lang="en-US" sz="1600" dirty="0"/>
                    </a:p>
                  </a:txBody>
                  <a:tcPr/>
                </a:tc>
              </a:tr>
              <a:tr h="287366">
                <a:tc>
                  <a:txBody>
                    <a:bodyPr/>
                    <a:lstStyle/>
                    <a:p>
                      <a:endParaRPr lang="en-US" dirty="0"/>
                    </a:p>
                  </a:txBody>
                  <a:tcPr/>
                </a:tc>
                <a:tc>
                  <a:txBody>
                    <a:bodyPr/>
                    <a:lstStyle/>
                    <a:p>
                      <a:r>
                        <a:rPr lang="en-US" sz="1600" dirty="0" smtClean="0"/>
                        <a:t>Gold</a:t>
                      </a:r>
                      <a:endParaRPr lang="en-US" sz="1600" dirty="0"/>
                    </a:p>
                  </a:txBody>
                  <a:tcPr/>
                </a:tc>
                <a:tc>
                  <a:txBody>
                    <a:bodyPr/>
                    <a:lstStyle/>
                    <a:p>
                      <a:r>
                        <a:rPr lang="en-US" sz="1600" dirty="0" smtClean="0"/>
                        <a:t>Au</a:t>
                      </a:r>
                      <a:endParaRPr lang="en-US" sz="1600" dirty="0"/>
                    </a:p>
                  </a:txBody>
                  <a:tcPr/>
                </a:tc>
                <a:tc>
                  <a:txBody>
                    <a:bodyPr/>
                    <a:lstStyle/>
                    <a:p>
                      <a:endParaRPr lang="en-US" sz="1600" dirty="0"/>
                    </a:p>
                  </a:txBody>
                  <a:tcPr/>
                </a:tc>
              </a:tr>
              <a:tr h="287366">
                <a:tc>
                  <a:txBody>
                    <a:bodyPr/>
                    <a:lstStyle/>
                    <a:p>
                      <a:endParaRPr lang="en-US" dirty="0"/>
                    </a:p>
                  </a:txBody>
                  <a:tcPr/>
                </a:tc>
                <a:tc>
                  <a:txBody>
                    <a:bodyPr/>
                    <a:lstStyle/>
                    <a:p>
                      <a:r>
                        <a:rPr lang="en-US" sz="1600" dirty="0" smtClean="0"/>
                        <a:t>Tin</a:t>
                      </a:r>
                      <a:endParaRPr lang="en-US" sz="1600" dirty="0"/>
                    </a:p>
                  </a:txBody>
                  <a:tcPr/>
                </a:tc>
                <a:tc>
                  <a:txBody>
                    <a:bodyPr/>
                    <a:lstStyle/>
                    <a:p>
                      <a:r>
                        <a:rPr lang="en-US" sz="1600" dirty="0" smtClean="0"/>
                        <a:t>Sn</a:t>
                      </a:r>
                      <a:endParaRPr lang="en-US" sz="1600" dirty="0"/>
                    </a:p>
                  </a:txBody>
                  <a:tcPr/>
                </a:tc>
                <a:tc>
                  <a:txBody>
                    <a:bodyPr/>
                    <a:lstStyle/>
                    <a:p>
                      <a:endParaRPr lang="en-US" dirty="0"/>
                    </a:p>
                  </a:txBody>
                  <a:tcPr/>
                </a:tc>
              </a:tr>
              <a:tr h="287366">
                <a:tc>
                  <a:txBody>
                    <a:bodyPr/>
                    <a:lstStyle/>
                    <a:p>
                      <a:endParaRPr lang="en-US" dirty="0"/>
                    </a:p>
                  </a:txBody>
                  <a:tcPr/>
                </a:tc>
                <a:tc>
                  <a:txBody>
                    <a:bodyPr/>
                    <a:lstStyle/>
                    <a:p>
                      <a:r>
                        <a:rPr lang="en-US" sz="1600" dirty="0" smtClean="0"/>
                        <a:t>Tungsten</a:t>
                      </a:r>
                      <a:endParaRPr lang="en-US" sz="1600" dirty="0"/>
                    </a:p>
                  </a:txBody>
                  <a:tcPr/>
                </a:tc>
                <a:tc>
                  <a:txBody>
                    <a:bodyPr/>
                    <a:lstStyle/>
                    <a:p>
                      <a:r>
                        <a:rPr lang="en-US" sz="1600" dirty="0" smtClean="0"/>
                        <a:t>W</a:t>
                      </a:r>
                      <a:endParaRPr lang="en-US" sz="1600" dirty="0"/>
                    </a:p>
                  </a:txBody>
                  <a:tcPr/>
                </a:tc>
                <a:tc>
                  <a:txBody>
                    <a:bodyPr/>
                    <a:lstStyle/>
                    <a:p>
                      <a:endParaRPr lang="en-US" dirty="0"/>
                    </a:p>
                  </a:txBody>
                  <a:tcPr/>
                </a:tc>
              </a:tr>
              <a:tr h="287366">
                <a:tc>
                  <a:txBody>
                    <a:bodyPr/>
                    <a:lstStyle/>
                    <a:p>
                      <a:endParaRPr lang="en-US" dirty="0"/>
                    </a:p>
                  </a:txBody>
                  <a:tcPr/>
                </a:tc>
                <a:tc>
                  <a:txBody>
                    <a:bodyPr/>
                    <a:lstStyle/>
                    <a:p>
                      <a:r>
                        <a:rPr lang="en-US" sz="1600" dirty="0" smtClean="0"/>
                        <a:t>Manganese</a:t>
                      </a:r>
                      <a:endParaRPr lang="en-US" sz="1600" dirty="0"/>
                    </a:p>
                  </a:txBody>
                  <a:tcPr/>
                </a:tc>
                <a:tc>
                  <a:txBody>
                    <a:bodyPr/>
                    <a:lstStyle/>
                    <a:p>
                      <a:r>
                        <a:rPr lang="en-US" sz="1600" dirty="0" smtClean="0"/>
                        <a:t>Mn</a:t>
                      </a:r>
                      <a:endParaRPr lang="en-US" sz="1600" dirty="0"/>
                    </a:p>
                  </a:txBody>
                  <a:tcPr/>
                </a:tc>
                <a:tc>
                  <a:txBody>
                    <a:bodyPr/>
                    <a:lstStyle/>
                    <a:p>
                      <a:endParaRPr lang="en-US" dirty="0"/>
                    </a:p>
                  </a:txBody>
                  <a:tcPr/>
                </a:tc>
              </a:tr>
              <a:tr h="287366">
                <a:tc>
                  <a:txBody>
                    <a:bodyPr/>
                    <a:lstStyle/>
                    <a:p>
                      <a:endParaRPr lang="en-US" dirty="0"/>
                    </a:p>
                  </a:txBody>
                  <a:tcPr/>
                </a:tc>
                <a:tc>
                  <a:txBody>
                    <a:bodyPr/>
                    <a:lstStyle/>
                    <a:p>
                      <a:r>
                        <a:rPr lang="en-US" sz="1600" dirty="0" smtClean="0"/>
                        <a:t>Iron</a:t>
                      </a:r>
                      <a:endParaRPr lang="en-US" sz="1600" dirty="0"/>
                    </a:p>
                  </a:txBody>
                  <a:tcPr/>
                </a:tc>
                <a:tc>
                  <a:txBody>
                    <a:bodyPr/>
                    <a:lstStyle/>
                    <a:p>
                      <a:r>
                        <a:rPr lang="en-US" sz="1600" dirty="0" smtClean="0"/>
                        <a:t>Fe</a:t>
                      </a:r>
                      <a:endParaRPr lang="en-US" sz="1600" dirty="0"/>
                    </a:p>
                  </a:txBody>
                  <a:tcPr/>
                </a:tc>
                <a:tc>
                  <a:txBody>
                    <a:bodyPr/>
                    <a:lstStyle/>
                    <a:p>
                      <a:endParaRPr lang="en-US" dirty="0"/>
                    </a:p>
                  </a:txBody>
                  <a:tcPr/>
                </a:tc>
              </a:tr>
              <a:tr h="1268212">
                <a:tc gridSpan="4">
                  <a:txBody>
                    <a:bodyPr/>
                    <a:lstStyle/>
                    <a:p>
                      <a:endParaRPr lang="en-US" dirty="0"/>
                    </a:p>
                  </a:txBody>
                  <a:tcPr/>
                </a:tc>
                <a:tc hMerge="1">
                  <a:txBody>
                    <a:bodyPr/>
                    <a:lstStyle/>
                    <a:p>
                      <a:endParaRPr lang="en-US" sz="1600" dirty="0"/>
                    </a:p>
                  </a:txBody>
                  <a:tcPr/>
                </a:tc>
                <a:tc hMerge="1">
                  <a:txBody>
                    <a:bodyPr/>
                    <a:lstStyle/>
                    <a:p>
                      <a:endParaRPr lang="en-US" sz="1600" dirty="0"/>
                    </a:p>
                  </a:txBody>
                  <a:tcPr/>
                </a:tc>
                <a:tc hMerge="1">
                  <a:txBody>
                    <a:bodyPr/>
                    <a:lstStyle/>
                    <a:p>
                      <a:endParaRPr lang="en-US" dirty="0"/>
                    </a:p>
                  </a:txBody>
                  <a:tcPr/>
                </a:tc>
              </a:tr>
            </a:tbl>
          </a:graphicData>
        </a:graphic>
      </p:graphicFrame>
      <p:sp>
        <p:nvSpPr>
          <p:cNvPr id="6" name="Title 1"/>
          <p:cNvSpPr txBox="1">
            <a:spLocks/>
          </p:cNvSpPr>
          <p:nvPr/>
        </p:nvSpPr>
        <p:spPr>
          <a:xfrm>
            <a:off x="6916892" y="390459"/>
            <a:ext cx="4567007" cy="3302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smtClean="0"/>
              <a:t>Other Elements and their symbols</a:t>
            </a:r>
            <a:endParaRPr lang="en-US" sz="2400" dirty="0"/>
          </a:p>
        </p:txBody>
      </p:sp>
    </p:spTree>
    <p:extLst>
      <p:ext uri="{BB962C8B-B14F-4D97-AF65-F5344CB8AC3E}">
        <p14:creationId xmlns:p14="http://schemas.microsoft.com/office/powerpoint/2010/main" val="3837335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811000" cy="6270162"/>
          </a:xfrm>
        </p:spPr>
        <p:txBody>
          <a:bodyPr>
            <a:noAutofit/>
          </a:bodyPr>
          <a:lstStyle/>
          <a:p>
            <a:pPr marL="0" indent="0" algn="ctr">
              <a:buNone/>
            </a:pPr>
            <a:r>
              <a:rPr lang="en-US" dirty="0" smtClean="0"/>
              <a:t>ATOMS</a:t>
            </a:r>
            <a:endParaRPr lang="en-US" dirty="0"/>
          </a:p>
          <a:p>
            <a:pPr marL="0" indent="0">
              <a:buNone/>
            </a:pPr>
            <a:r>
              <a:rPr lang="en-US" dirty="0"/>
              <a:t>An atom is the smallest particle of an element which can take part in a chemical reaction. Atoms retain the chemical properties of an element.</a:t>
            </a:r>
          </a:p>
          <a:p>
            <a:pPr marL="0" indent="0">
              <a:buNone/>
            </a:pPr>
            <a:r>
              <a:rPr lang="en-US" dirty="0"/>
              <a:t>All elements are made up of atoms. </a:t>
            </a:r>
          </a:p>
          <a:p>
            <a:pPr marL="0" indent="0">
              <a:buNone/>
            </a:pPr>
            <a:r>
              <a:rPr lang="en-US" dirty="0"/>
              <a:t>Atoms are made up of particles such as protons, electrons and neutrons.</a:t>
            </a:r>
          </a:p>
          <a:p>
            <a:pPr marL="0" indent="0">
              <a:buNone/>
            </a:pPr>
            <a:r>
              <a:rPr lang="en-US" dirty="0"/>
              <a:t>The number of protons or electrons in an atom is called atomic number.</a:t>
            </a:r>
          </a:p>
          <a:p>
            <a:pPr marL="0" indent="0">
              <a:buNone/>
            </a:pPr>
            <a:endParaRPr lang="en-US" b="1" i="1" u="sng" dirty="0" smtClean="0">
              <a:latin typeface="Arial Black" panose="020B0A04020102020204" pitchFamily="34" charset="0"/>
            </a:endParaRPr>
          </a:p>
          <a:p>
            <a:pPr marL="0" indent="0" algn="ctr">
              <a:buNone/>
            </a:pPr>
            <a:r>
              <a:rPr lang="en-US" b="1" i="1" u="sng" dirty="0" smtClean="0">
                <a:latin typeface="Arial Black" panose="020B0A04020102020204" pitchFamily="34" charset="0"/>
              </a:rPr>
              <a:t>Molecules</a:t>
            </a:r>
            <a:endParaRPr lang="en-US" dirty="0" smtClean="0"/>
          </a:p>
          <a:p>
            <a:pPr marL="0" indent="0">
              <a:buNone/>
            </a:pPr>
            <a:r>
              <a:rPr lang="en-US" dirty="0" smtClean="0"/>
              <a:t>A molecule is the smallest particle of a substance that can normally exist alone and still retain the chemical properties of that substance be it an element or a compound.</a:t>
            </a:r>
          </a:p>
          <a:p>
            <a:pPr marL="0" indent="0">
              <a:buNone/>
            </a:pPr>
            <a:r>
              <a:rPr lang="en-US" dirty="0" smtClean="0"/>
              <a:t>Combination of two or more atoms of the same element make a molecule. </a:t>
            </a:r>
          </a:p>
          <a:p>
            <a:pPr marL="0" indent="0">
              <a:buNone/>
            </a:pPr>
            <a:r>
              <a:rPr lang="en-US" b="1" i="1" u="sng" dirty="0" smtClean="0"/>
              <a:t>Atomicity. </a:t>
            </a:r>
            <a:r>
              <a:rPr lang="en-US" dirty="0" smtClean="0"/>
              <a:t>This is the number of atoms in a molecule of an element.</a:t>
            </a:r>
          </a:p>
        </p:txBody>
      </p:sp>
    </p:spTree>
    <p:extLst>
      <p:ext uri="{BB962C8B-B14F-4D97-AF65-F5344CB8AC3E}">
        <p14:creationId xmlns:p14="http://schemas.microsoft.com/office/powerpoint/2010/main" val="41493428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FCBAF3"/>
            </a:gs>
          </a:gsLst>
          <a:lin ang="0" scaled="1"/>
        </a:gradFill>
        <a:effectLst/>
      </p:bgPr>
    </p:bg>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114800" y="212726"/>
            <a:ext cx="6705600"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4000" b="1" dirty="0">
                <a:solidFill>
                  <a:srgbClr val="000000"/>
                </a:solidFill>
              </a:rPr>
              <a:t>What is the smallest particle of the element gold (Au) that can still be classified as gold? </a:t>
            </a:r>
          </a:p>
          <a:p>
            <a:pPr eaLnBrk="1" fontAlgn="base" hangingPunct="1">
              <a:spcBef>
                <a:spcPct val="50000"/>
              </a:spcBef>
              <a:spcAft>
                <a:spcPct val="0"/>
              </a:spcAft>
            </a:pPr>
            <a:r>
              <a:rPr lang="en-US" altLang="en-US" sz="4000" b="1" dirty="0">
                <a:solidFill>
                  <a:srgbClr val="000000"/>
                </a:solidFill>
              </a:rPr>
              <a:t> atom </a:t>
            </a:r>
          </a:p>
          <a:p>
            <a:pPr eaLnBrk="1" fontAlgn="base" hangingPunct="1">
              <a:spcBef>
                <a:spcPct val="50000"/>
              </a:spcBef>
              <a:spcAft>
                <a:spcPct val="0"/>
              </a:spcAft>
            </a:pPr>
            <a:r>
              <a:rPr lang="en-US" altLang="en-US" sz="4000" b="1" dirty="0">
                <a:solidFill>
                  <a:srgbClr val="000000"/>
                </a:solidFill>
              </a:rPr>
              <a:t> molecule </a:t>
            </a:r>
          </a:p>
          <a:p>
            <a:pPr eaLnBrk="1" fontAlgn="base" hangingPunct="1">
              <a:spcBef>
                <a:spcPct val="50000"/>
              </a:spcBef>
              <a:spcAft>
                <a:spcPct val="0"/>
              </a:spcAft>
            </a:pPr>
            <a:r>
              <a:rPr lang="en-US" altLang="en-US" sz="4000" b="1" dirty="0">
                <a:solidFill>
                  <a:srgbClr val="000000"/>
                </a:solidFill>
              </a:rPr>
              <a:t> neutron </a:t>
            </a:r>
          </a:p>
          <a:p>
            <a:pPr eaLnBrk="1" fontAlgn="base" hangingPunct="1">
              <a:spcBef>
                <a:spcPct val="50000"/>
              </a:spcBef>
              <a:spcAft>
                <a:spcPct val="0"/>
              </a:spcAft>
            </a:pPr>
            <a:r>
              <a:rPr lang="en-US" altLang="en-US" sz="4000" b="1" dirty="0">
                <a:solidFill>
                  <a:srgbClr val="000000"/>
                </a:solidFill>
              </a:rPr>
              <a:t> proton </a:t>
            </a:r>
          </a:p>
        </p:txBody>
      </p:sp>
      <p:pic>
        <p:nvPicPr>
          <p:cNvPr id="14339" name="Picture 8" descr="j0395745"/>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971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9" descr="j0395745"/>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8862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0" descr="j0395745"/>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8006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1" descr="j0395745"/>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57150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59657" y="595086"/>
            <a:ext cx="3817257" cy="1669143"/>
          </a:xfrm>
          <a:prstGeom prst="rect">
            <a:avLst/>
          </a:pr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800" b="0" i="0" u="none" strike="noStrike" cap="none" normalizeH="0" baseline="0" dirty="0" smtClean="0">
                <a:ln>
                  <a:noFill/>
                </a:ln>
                <a:solidFill>
                  <a:srgbClr val="FF0000"/>
                </a:solidFill>
                <a:effectLst/>
                <a:latin typeface="Arial" pitchFamily="34" charset="0"/>
              </a:rPr>
              <a:t>Class Activity</a:t>
            </a:r>
          </a:p>
        </p:txBody>
      </p:sp>
    </p:spTree>
    <p:extLst>
      <p:ext uri="{BB962C8B-B14F-4D97-AF65-F5344CB8AC3E}">
        <p14:creationId xmlns:p14="http://schemas.microsoft.com/office/powerpoint/2010/main" val="13898920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85005405"/>
              </p:ext>
            </p:extLst>
          </p:nvPr>
        </p:nvGraphicFramePr>
        <p:xfrm>
          <a:off x="1204687" y="2185735"/>
          <a:ext cx="7939313" cy="4529292"/>
        </p:xfrm>
        <a:graphic>
          <a:graphicData uri="http://schemas.openxmlformats.org/drawingml/2006/table">
            <a:tbl>
              <a:tblPr firstRow="1" bandRow="1">
                <a:tableStyleId>{5C22544A-7EE6-4342-B048-85BDC9FD1C3A}</a:tableStyleId>
              </a:tblPr>
              <a:tblGrid>
                <a:gridCol w="2278742"/>
                <a:gridCol w="2598057"/>
                <a:gridCol w="3062514"/>
              </a:tblGrid>
              <a:tr h="414492">
                <a:tc>
                  <a:txBody>
                    <a:bodyPr/>
                    <a:lstStyle/>
                    <a:p>
                      <a:r>
                        <a:rPr lang="en-US" sz="1400" dirty="0" smtClean="0"/>
                        <a:t>ELEMENT</a:t>
                      </a:r>
                      <a:endParaRPr lang="en-US" sz="1400" dirty="0"/>
                    </a:p>
                  </a:txBody>
                  <a:tcPr/>
                </a:tc>
                <a:tc>
                  <a:txBody>
                    <a:bodyPr/>
                    <a:lstStyle/>
                    <a:p>
                      <a:r>
                        <a:rPr lang="en-US" sz="1400" dirty="0" smtClean="0"/>
                        <a:t>FORMULAR OF MOLECULE</a:t>
                      </a:r>
                      <a:endParaRPr lang="en-US" sz="1400" dirty="0"/>
                    </a:p>
                  </a:txBody>
                  <a:tcPr/>
                </a:tc>
                <a:tc>
                  <a:txBody>
                    <a:bodyPr/>
                    <a:lstStyle/>
                    <a:p>
                      <a:r>
                        <a:rPr lang="en-US" sz="1400" dirty="0" smtClean="0"/>
                        <a:t>ATOMICITY</a:t>
                      </a:r>
                      <a:endParaRPr lang="en-US" sz="1400" dirty="0"/>
                    </a:p>
                  </a:txBody>
                  <a:tcPr/>
                </a:tc>
              </a:tr>
              <a:tr h="437181">
                <a:tc>
                  <a:txBody>
                    <a:bodyPr/>
                    <a:lstStyle/>
                    <a:p>
                      <a:r>
                        <a:rPr lang="en-US" sz="2400" dirty="0" smtClean="0"/>
                        <a:t>Sodium</a:t>
                      </a:r>
                      <a:r>
                        <a:rPr lang="en-US" sz="2400" baseline="0" dirty="0" smtClean="0"/>
                        <a:t> </a:t>
                      </a:r>
                      <a:endParaRPr lang="en-US" sz="2400" dirty="0"/>
                    </a:p>
                  </a:txBody>
                  <a:tcPr/>
                </a:tc>
                <a:tc>
                  <a:txBody>
                    <a:bodyPr/>
                    <a:lstStyle/>
                    <a:p>
                      <a:r>
                        <a:rPr lang="en-US" sz="2400" dirty="0" smtClean="0"/>
                        <a:t>Na</a:t>
                      </a:r>
                      <a:endParaRPr lang="en-US" sz="2400" dirty="0"/>
                    </a:p>
                  </a:txBody>
                  <a:tcPr/>
                </a:tc>
                <a:tc>
                  <a:txBody>
                    <a:bodyPr/>
                    <a:lstStyle/>
                    <a:p>
                      <a:r>
                        <a:rPr lang="en-US" sz="2400" dirty="0" smtClean="0"/>
                        <a:t>1  MONOATOMIC</a:t>
                      </a:r>
                      <a:endParaRPr lang="en-US" sz="2400" dirty="0"/>
                    </a:p>
                  </a:txBody>
                  <a:tcPr/>
                </a:tc>
              </a:tr>
              <a:tr h="449601">
                <a:tc>
                  <a:txBody>
                    <a:bodyPr/>
                    <a:lstStyle/>
                    <a:p>
                      <a:r>
                        <a:rPr lang="en-US" sz="2400" dirty="0" smtClean="0"/>
                        <a:t>Neon</a:t>
                      </a:r>
                      <a:endParaRPr lang="en-US" sz="2400" dirty="0"/>
                    </a:p>
                  </a:txBody>
                  <a:tcPr/>
                </a:tc>
                <a:tc>
                  <a:txBody>
                    <a:bodyPr/>
                    <a:lstStyle/>
                    <a:p>
                      <a:r>
                        <a:rPr lang="en-US" sz="2400" dirty="0" smtClean="0"/>
                        <a:t>Ne</a:t>
                      </a:r>
                      <a:endParaRPr lang="en-US" sz="2400" dirty="0"/>
                    </a:p>
                  </a:txBody>
                  <a:tcPr/>
                </a:tc>
                <a:tc>
                  <a:txBody>
                    <a:bodyPr/>
                    <a:lstStyle/>
                    <a:p>
                      <a:r>
                        <a:rPr lang="en-US" sz="2400" dirty="0" smtClean="0"/>
                        <a:t>1 MONOATOMIC</a:t>
                      </a:r>
                      <a:endParaRPr lang="en-US" sz="2400" dirty="0"/>
                    </a:p>
                  </a:txBody>
                  <a:tcPr/>
                </a:tc>
              </a:tr>
              <a:tr h="437181">
                <a:tc>
                  <a:txBody>
                    <a:bodyPr/>
                    <a:lstStyle/>
                    <a:p>
                      <a:r>
                        <a:rPr lang="en-US" sz="2400" dirty="0" smtClean="0"/>
                        <a:t>Hydrogen</a:t>
                      </a:r>
                      <a:endParaRPr lang="en-US" sz="2400" dirty="0"/>
                    </a:p>
                  </a:txBody>
                  <a:tcPr/>
                </a:tc>
                <a:tc>
                  <a:txBody>
                    <a:bodyPr/>
                    <a:lstStyle/>
                    <a:p>
                      <a:r>
                        <a:rPr lang="en-US" sz="2400" dirty="0" smtClean="0"/>
                        <a:t>H</a:t>
                      </a:r>
                      <a:r>
                        <a:rPr lang="en-US" sz="1800" dirty="0" smtClean="0"/>
                        <a:t>2</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2   DIATOMIC</a:t>
                      </a:r>
                    </a:p>
                  </a:txBody>
                  <a:tcPr/>
                </a:tc>
              </a:tr>
              <a:tr h="437181">
                <a:tc>
                  <a:txBody>
                    <a:bodyPr/>
                    <a:lstStyle/>
                    <a:p>
                      <a:r>
                        <a:rPr lang="en-US" sz="2400" dirty="0" smtClean="0"/>
                        <a:t>Oxygen</a:t>
                      </a:r>
                      <a:endParaRPr lang="en-US" sz="2400" dirty="0"/>
                    </a:p>
                  </a:txBody>
                  <a:tcPr/>
                </a:tc>
                <a:tc>
                  <a:txBody>
                    <a:bodyPr/>
                    <a:lstStyle/>
                    <a:p>
                      <a:r>
                        <a:rPr lang="en-US" sz="2400" dirty="0" smtClean="0"/>
                        <a:t>O</a:t>
                      </a:r>
                      <a:r>
                        <a:rPr lang="en-US" sz="1800" dirty="0" smtClean="0"/>
                        <a:t>2</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2   DIATOMIC</a:t>
                      </a:r>
                    </a:p>
                  </a:txBody>
                  <a:tcPr/>
                </a:tc>
              </a:tr>
              <a:tr h="437181">
                <a:tc>
                  <a:txBody>
                    <a:bodyPr/>
                    <a:lstStyle/>
                    <a:p>
                      <a:r>
                        <a:rPr lang="en-US" sz="2400" dirty="0" smtClean="0"/>
                        <a:t>Chlorine</a:t>
                      </a:r>
                      <a:endParaRPr lang="en-US" sz="2400" dirty="0"/>
                    </a:p>
                  </a:txBody>
                  <a:tcPr/>
                </a:tc>
                <a:tc>
                  <a:txBody>
                    <a:bodyPr/>
                    <a:lstStyle/>
                    <a:p>
                      <a:r>
                        <a:rPr lang="en-US" sz="2400" dirty="0" smtClean="0"/>
                        <a:t>Cl</a:t>
                      </a:r>
                      <a:r>
                        <a:rPr lang="en-US" sz="1800" dirty="0" smtClean="0"/>
                        <a:t>2</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2  DIATOMIC</a:t>
                      </a:r>
                    </a:p>
                  </a:txBody>
                  <a:tcPr/>
                </a:tc>
              </a:tr>
              <a:tr h="437181">
                <a:tc>
                  <a:txBody>
                    <a:bodyPr/>
                    <a:lstStyle/>
                    <a:p>
                      <a:r>
                        <a:rPr lang="en-US" sz="2400" dirty="0" smtClean="0"/>
                        <a:t>Ozone</a:t>
                      </a:r>
                      <a:endParaRPr lang="en-US" sz="2400" dirty="0"/>
                    </a:p>
                  </a:txBody>
                  <a:tcPr/>
                </a:tc>
                <a:tc>
                  <a:txBody>
                    <a:bodyPr/>
                    <a:lstStyle/>
                    <a:p>
                      <a:r>
                        <a:rPr lang="en-US" sz="2400" dirty="0" smtClean="0"/>
                        <a:t>O</a:t>
                      </a:r>
                      <a:r>
                        <a:rPr lang="en-US" sz="1600" dirty="0" smtClean="0"/>
                        <a:t>3</a:t>
                      </a:r>
                      <a:endParaRPr lang="en-US" sz="1600" dirty="0"/>
                    </a:p>
                  </a:txBody>
                  <a:tcPr/>
                </a:tc>
                <a:tc>
                  <a:txBody>
                    <a:bodyPr/>
                    <a:lstStyle/>
                    <a:p>
                      <a:r>
                        <a:rPr lang="en-US" sz="2400" dirty="0" smtClean="0"/>
                        <a:t>3  TRI ATOMIC</a:t>
                      </a:r>
                      <a:endParaRPr lang="en-US" sz="2400" dirty="0"/>
                    </a:p>
                  </a:txBody>
                  <a:tcPr/>
                </a:tc>
              </a:tr>
              <a:tr h="437181">
                <a:tc>
                  <a:txBody>
                    <a:bodyPr/>
                    <a:lstStyle/>
                    <a:p>
                      <a:r>
                        <a:rPr lang="en-US" sz="2400" dirty="0" smtClean="0"/>
                        <a:t>Phosphorus</a:t>
                      </a:r>
                      <a:endParaRPr lang="en-US" sz="2400" dirty="0"/>
                    </a:p>
                  </a:txBody>
                  <a:tcPr/>
                </a:tc>
                <a:tc>
                  <a:txBody>
                    <a:bodyPr/>
                    <a:lstStyle/>
                    <a:p>
                      <a:r>
                        <a:rPr lang="en-US" sz="2400" dirty="0" smtClean="0"/>
                        <a:t>P</a:t>
                      </a:r>
                      <a:r>
                        <a:rPr lang="en-US" sz="1800" dirty="0" smtClean="0"/>
                        <a:t>4</a:t>
                      </a:r>
                      <a:endParaRPr lang="en-US" sz="1800" dirty="0"/>
                    </a:p>
                  </a:txBody>
                  <a:tcPr/>
                </a:tc>
                <a:tc>
                  <a:txBody>
                    <a:bodyPr/>
                    <a:lstStyle/>
                    <a:p>
                      <a:r>
                        <a:rPr lang="en-US" sz="2400" dirty="0" smtClean="0"/>
                        <a:t>4 TETRA-ATOMIC</a:t>
                      </a:r>
                      <a:endParaRPr lang="en-US" sz="2400" dirty="0"/>
                    </a:p>
                  </a:txBody>
                  <a:tcPr/>
                </a:tc>
              </a:tr>
              <a:tr h="437181">
                <a:tc>
                  <a:txBody>
                    <a:bodyPr/>
                    <a:lstStyle/>
                    <a:p>
                      <a:r>
                        <a:rPr lang="en-US" sz="2400" dirty="0" smtClean="0"/>
                        <a:t>Iodine</a:t>
                      </a:r>
                      <a:endParaRPr lang="en-US" sz="2400" dirty="0"/>
                    </a:p>
                  </a:txBody>
                  <a:tcPr/>
                </a:tc>
                <a:tc>
                  <a:txBody>
                    <a:bodyPr/>
                    <a:lstStyle/>
                    <a:p>
                      <a:r>
                        <a:rPr lang="en-US" sz="2400" dirty="0" smtClean="0"/>
                        <a:t>I</a:t>
                      </a:r>
                      <a:r>
                        <a:rPr lang="en-US" sz="1600" dirty="0" smtClean="0"/>
                        <a:t>2</a:t>
                      </a:r>
                      <a:endParaRPr lang="en-US" sz="1600" dirty="0"/>
                    </a:p>
                  </a:txBody>
                  <a:tcPr/>
                </a:tc>
                <a:tc>
                  <a:txBody>
                    <a:bodyPr/>
                    <a:lstStyle/>
                    <a:p>
                      <a:pPr marL="514350" indent="-514350">
                        <a:buAutoNum type="arabicPlain" startAt="2"/>
                      </a:pPr>
                      <a:r>
                        <a:rPr lang="en-US" sz="2400" dirty="0" smtClean="0"/>
                        <a:t>DIATOMIC</a:t>
                      </a:r>
                      <a:endParaRPr lang="en-US" sz="2400" dirty="0"/>
                    </a:p>
                  </a:txBody>
                  <a:tcPr/>
                </a:tc>
              </a:tr>
              <a:tr h="437181">
                <a:tc>
                  <a:txBody>
                    <a:bodyPr/>
                    <a:lstStyle/>
                    <a:p>
                      <a:r>
                        <a:rPr lang="en-US" sz="2400" dirty="0" smtClean="0"/>
                        <a:t>Sulphur</a:t>
                      </a:r>
                      <a:endParaRPr lang="en-US" sz="2400" dirty="0"/>
                    </a:p>
                  </a:txBody>
                  <a:tcPr/>
                </a:tc>
                <a:tc>
                  <a:txBody>
                    <a:bodyPr/>
                    <a:lstStyle/>
                    <a:p>
                      <a:r>
                        <a:rPr lang="en-US" sz="2400" dirty="0" smtClean="0"/>
                        <a:t>S</a:t>
                      </a:r>
                      <a:r>
                        <a:rPr lang="en-US" sz="1800" dirty="0" smtClean="0"/>
                        <a:t>8</a:t>
                      </a:r>
                      <a:endParaRPr lang="en-US" sz="1800" dirty="0"/>
                    </a:p>
                  </a:txBody>
                  <a:tcPr/>
                </a:tc>
                <a:tc>
                  <a:txBody>
                    <a:bodyPr/>
                    <a:lstStyle/>
                    <a:p>
                      <a:r>
                        <a:rPr lang="en-US" sz="2400" dirty="0" smtClean="0"/>
                        <a:t>8 POLYATOMIC</a:t>
                      </a:r>
                      <a:endParaRPr lang="en-US" sz="2400" dirty="0"/>
                    </a:p>
                  </a:txBody>
                  <a:tcPr/>
                </a:tc>
              </a:tr>
            </a:tbl>
          </a:graphicData>
        </a:graphic>
      </p:graphicFrame>
      <p:sp>
        <p:nvSpPr>
          <p:cNvPr id="2" name="Rectangle 1"/>
          <p:cNvSpPr/>
          <p:nvPr/>
        </p:nvSpPr>
        <p:spPr>
          <a:xfrm>
            <a:off x="406399" y="275771"/>
            <a:ext cx="10319657" cy="1569660"/>
          </a:xfrm>
          <a:prstGeom prst="rect">
            <a:avLst/>
          </a:prstGeom>
        </p:spPr>
        <p:txBody>
          <a:bodyPr wrap="square">
            <a:spAutoFit/>
          </a:bodyPr>
          <a:lstStyle/>
          <a:p>
            <a:pPr algn="ctr"/>
            <a:r>
              <a:rPr lang="en-US" sz="2400" b="1" u="sng" dirty="0"/>
              <a:t>Class of elements</a:t>
            </a:r>
          </a:p>
          <a:p>
            <a:r>
              <a:rPr lang="en-US" sz="2400" b="1" dirty="0"/>
              <a:t>Monoatomic. </a:t>
            </a:r>
            <a:r>
              <a:rPr lang="en-US" sz="2400" dirty="0"/>
              <a:t>One atom makes a molecule. Most metals are monoatomic</a:t>
            </a:r>
          </a:p>
          <a:p>
            <a:r>
              <a:rPr lang="en-US" sz="2400" b="1" dirty="0"/>
              <a:t>Diatomic</a:t>
            </a:r>
            <a:r>
              <a:rPr lang="en-US" sz="2400" dirty="0"/>
              <a:t>: Two atoms make a molecule. e.g. gases. H</a:t>
            </a:r>
            <a:r>
              <a:rPr lang="en-US" sz="2400" baseline="-25000" dirty="0"/>
              <a:t>2</a:t>
            </a:r>
            <a:r>
              <a:rPr lang="en-US" sz="2400" dirty="0"/>
              <a:t>, Cl</a:t>
            </a:r>
            <a:r>
              <a:rPr lang="en-US" sz="2400" baseline="-25000" dirty="0"/>
              <a:t>2</a:t>
            </a:r>
            <a:r>
              <a:rPr lang="en-US" sz="2400" dirty="0"/>
              <a:t>, Br</a:t>
            </a:r>
            <a:r>
              <a:rPr lang="en-US" sz="2400" baseline="-25000" dirty="0"/>
              <a:t>2</a:t>
            </a:r>
            <a:r>
              <a:rPr lang="en-US" sz="2400" dirty="0"/>
              <a:t>, O</a:t>
            </a:r>
            <a:r>
              <a:rPr lang="en-US" sz="2400" baseline="-25000" dirty="0"/>
              <a:t>2</a:t>
            </a:r>
            <a:r>
              <a:rPr lang="en-US" sz="2400" dirty="0"/>
              <a:t>, N</a:t>
            </a:r>
            <a:r>
              <a:rPr lang="en-US" sz="2400" baseline="-25000" dirty="0"/>
              <a:t>2</a:t>
            </a:r>
          </a:p>
          <a:p>
            <a:r>
              <a:rPr lang="en-US" sz="2400" b="1" dirty="0"/>
              <a:t>Triatomic</a:t>
            </a:r>
            <a:r>
              <a:rPr lang="en-US" sz="2400" dirty="0"/>
              <a:t>: Three atoms make a molecule e.g.. Ozone </a:t>
            </a:r>
            <a:r>
              <a:rPr lang="en-US" sz="2400" dirty="0" smtClean="0"/>
              <a:t>O</a:t>
            </a:r>
            <a:r>
              <a:rPr lang="en-US" sz="2400" baseline="-25000" dirty="0" smtClean="0"/>
              <a:t>3</a:t>
            </a:r>
            <a:endParaRPr lang="en-US" sz="2400" baseline="-25000" dirty="0"/>
          </a:p>
        </p:txBody>
      </p:sp>
    </p:spTree>
    <p:extLst>
      <p:ext uri="{BB962C8B-B14F-4D97-AF65-F5344CB8AC3E}">
        <p14:creationId xmlns:p14="http://schemas.microsoft.com/office/powerpoint/2010/main" val="17120887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Dalton’s Atomic Theory</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All elements are made up of small indivisible particles called atoms.</a:t>
            </a:r>
          </a:p>
          <a:p>
            <a:pPr marL="514350" indent="-514350">
              <a:buFont typeface="+mj-lt"/>
              <a:buAutoNum type="arabicPeriod"/>
            </a:pPr>
            <a:r>
              <a:rPr lang="en-US" dirty="0" smtClean="0"/>
              <a:t>Atoms can neither be created nor destroyed.</a:t>
            </a:r>
          </a:p>
          <a:p>
            <a:pPr marL="514350" indent="-514350">
              <a:buFont typeface="+mj-lt"/>
              <a:buAutoNum type="arabicPeriod"/>
            </a:pPr>
            <a:r>
              <a:rPr lang="en-US" dirty="0" smtClean="0"/>
              <a:t>Atoms of the same elements are alike in every aspect, and can differ from atoms of all other elements.</a:t>
            </a:r>
          </a:p>
          <a:p>
            <a:pPr marL="514350" indent="-514350">
              <a:buFont typeface="+mj-lt"/>
              <a:buAutoNum type="arabicPeriod"/>
            </a:pPr>
            <a:r>
              <a:rPr lang="en-US" dirty="0" smtClean="0"/>
              <a:t>When atoms combine with other atoms, they do so in simple ratios.</a:t>
            </a:r>
          </a:p>
          <a:p>
            <a:pPr marL="514350" indent="-514350">
              <a:buFont typeface="+mj-lt"/>
              <a:buAutoNum type="arabicPeriod"/>
            </a:pPr>
            <a:r>
              <a:rPr lang="en-US" dirty="0" smtClean="0"/>
              <a:t>All chemical changes result from the combination or separation of atoms.</a:t>
            </a:r>
            <a:endParaRPr lang="en-US" dirty="0"/>
          </a:p>
          <a:p>
            <a:pPr marL="0" indent="0">
              <a:buNone/>
            </a:pPr>
            <a:r>
              <a:rPr lang="en-US" dirty="0" smtClean="0"/>
              <a:t>  The above law was partially supported by evidences deduced from the law of conservation of mass, law of definite proportions, law of multiple proportions etc..</a:t>
            </a:r>
          </a:p>
        </p:txBody>
      </p:sp>
    </p:spTree>
    <p:extLst>
      <p:ext uri="{BB962C8B-B14F-4D97-AF65-F5344CB8AC3E}">
        <p14:creationId xmlns:p14="http://schemas.microsoft.com/office/powerpoint/2010/main" val="27364269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Modification Of Dalton’s Atomic Theory</a:t>
            </a:r>
            <a:endParaRPr lang="en-US" b="1" u="sng"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All elements are made up of small indivisible particles- the atom is made (built) up of three main types of sub-particles i.e. the proton, electron and neutron.</a:t>
            </a:r>
          </a:p>
          <a:p>
            <a:pPr marL="514350" indent="-514350">
              <a:buFont typeface="+mj-lt"/>
              <a:buAutoNum type="arabicPeriod"/>
            </a:pPr>
            <a:r>
              <a:rPr lang="en-US" dirty="0" smtClean="0"/>
              <a:t>During nuclear reactions, the nucleus is broken up into smaller units which form simpler atoms while tremendous amount of heat energy is released.</a:t>
            </a:r>
          </a:p>
          <a:p>
            <a:pPr marL="514350" indent="-514350">
              <a:buFont typeface="+mj-lt"/>
              <a:buAutoNum type="arabicPeriod"/>
            </a:pPr>
            <a:r>
              <a:rPr lang="en-US" dirty="0"/>
              <a:t>Atoms of the same elements are alike in every aspect, and can differ from atoms of all other elements </a:t>
            </a:r>
            <a:r>
              <a:rPr lang="en-US" dirty="0" smtClean="0"/>
              <a:t>;- The discovery of isotopes makes the above </a:t>
            </a:r>
            <a:r>
              <a:rPr lang="en-US" smtClean="0"/>
              <a:t>statement unacceptable</a:t>
            </a:r>
            <a:r>
              <a:rPr lang="en-US" dirty="0" smtClean="0"/>
              <a:t>.</a:t>
            </a:r>
          </a:p>
          <a:p>
            <a:pPr marL="514350" indent="-514350">
              <a:buFont typeface="+mj-lt"/>
              <a:buAutoNum type="arabicPeriod"/>
            </a:pPr>
            <a:r>
              <a:rPr lang="en-US" dirty="0" smtClean="0"/>
              <a:t>The statement is generally true only for inorganic compounds which contain a few atoms per molecule unlike organic compounds.</a:t>
            </a:r>
          </a:p>
          <a:p>
            <a:endParaRPr lang="en-US" dirty="0"/>
          </a:p>
        </p:txBody>
      </p:sp>
    </p:spTree>
    <p:extLst>
      <p:ext uri="{BB962C8B-B14F-4D97-AF65-F5344CB8AC3E}">
        <p14:creationId xmlns:p14="http://schemas.microsoft.com/office/powerpoint/2010/main" val="22217263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371" y="197856"/>
            <a:ext cx="6778083" cy="805753"/>
          </a:xfrm>
        </p:spPr>
        <p:txBody>
          <a:bodyPr>
            <a:normAutofit/>
          </a:bodyPr>
          <a:lstStyle/>
          <a:p>
            <a:r>
              <a:rPr lang="en-US" sz="3200" dirty="0" smtClean="0">
                <a:solidFill>
                  <a:schemeClr val="accent2">
                    <a:lumMod val="50000"/>
                  </a:schemeClr>
                </a:solidFill>
                <a:latin typeface="Algerian" panose="04020705040A02060702" pitchFamily="82" charset="0"/>
              </a:rPr>
              <a:t>Scheme of work for first term</a:t>
            </a:r>
            <a:endParaRPr lang="en-US" sz="3200" dirty="0">
              <a:solidFill>
                <a:schemeClr val="accent2">
                  <a:lumMod val="50000"/>
                </a:schemeClr>
              </a:solidFill>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1263051"/>
              </p:ext>
            </p:extLst>
          </p:nvPr>
        </p:nvGraphicFramePr>
        <p:xfrm>
          <a:off x="2064834" y="1003609"/>
          <a:ext cx="7112620" cy="5419492"/>
        </p:xfrm>
        <a:graphic>
          <a:graphicData uri="http://schemas.openxmlformats.org/drawingml/2006/table">
            <a:tbl>
              <a:tblPr firstRow="1" bandRow="1">
                <a:tableStyleId>{5940675A-B579-460E-94D1-54222C63F5DA}</a:tableStyleId>
              </a:tblPr>
              <a:tblGrid>
                <a:gridCol w="2551771"/>
                <a:gridCol w="4560849"/>
              </a:tblGrid>
              <a:tr h="424418">
                <a:tc>
                  <a:txBody>
                    <a:bodyPr/>
                    <a:lstStyle/>
                    <a:p>
                      <a:r>
                        <a:rPr lang="en-US" sz="2000" b="1" strike="noStrike" dirty="0" smtClean="0">
                          <a:solidFill>
                            <a:srgbClr val="FF0000"/>
                          </a:solidFill>
                          <a:latin typeface="Algerian" panose="04020705040A02060702" pitchFamily="82" charset="0"/>
                        </a:rPr>
                        <a:t>WEEK</a:t>
                      </a:r>
                      <a:endParaRPr lang="en-US" sz="2000" b="1" strike="noStrike" dirty="0">
                        <a:solidFill>
                          <a:srgbClr val="FF0000"/>
                        </a:solidFill>
                        <a:latin typeface="Algerian" panose="04020705040A02060702" pitchFamily="82" charset="0"/>
                      </a:endParaRPr>
                    </a:p>
                  </a:txBody>
                  <a:tcPr/>
                </a:tc>
                <a:tc>
                  <a:txBody>
                    <a:bodyPr/>
                    <a:lstStyle/>
                    <a:p>
                      <a:r>
                        <a:rPr lang="en-US" sz="2000" b="1" strike="noStrike" dirty="0" smtClean="0">
                          <a:solidFill>
                            <a:srgbClr val="FF0000"/>
                          </a:solidFill>
                          <a:latin typeface="Algerian" panose="04020705040A02060702" pitchFamily="82" charset="0"/>
                        </a:rPr>
                        <a:t>TOPIC</a:t>
                      </a:r>
                      <a:endParaRPr lang="en-US" sz="2000" b="1" strike="noStrike" dirty="0">
                        <a:solidFill>
                          <a:srgbClr val="FF0000"/>
                        </a:solidFill>
                        <a:latin typeface="Algerian" panose="04020705040A02060702" pitchFamily="82" charset="0"/>
                      </a:endParaRPr>
                    </a:p>
                  </a:txBody>
                  <a:tcPr/>
                </a:tc>
              </a:tr>
              <a:tr h="424418">
                <a:tc>
                  <a:txBody>
                    <a:bodyPr/>
                    <a:lstStyle/>
                    <a:p>
                      <a:r>
                        <a:rPr lang="en-US" sz="2000" dirty="0" smtClean="0"/>
                        <a:t>1.</a:t>
                      </a:r>
                      <a:endParaRPr lang="en-US" sz="2000" dirty="0"/>
                    </a:p>
                  </a:txBody>
                  <a:tcPr/>
                </a:tc>
                <a:tc>
                  <a:txBody>
                    <a:bodyPr/>
                    <a:lstStyle/>
                    <a:p>
                      <a:r>
                        <a:rPr lang="en-US" sz="2000" dirty="0" smtClean="0"/>
                        <a:t>Introduction to chemistry</a:t>
                      </a:r>
                      <a:endParaRPr lang="en-US" sz="2000" dirty="0"/>
                    </a:p>
                  </a:txBody>
                  <a:tcPr/>
                </a:tc>
              </a:tr>
              <a:tr h="424418">
                <a:tc>
                  <a:txBody>
                    <a:bodyPr/>
                    <a:lstStyle/>
                    <a:p>
                      <a:r>
                        <a:rPr lang="en-US" sz="2000" dirty="0" smtClean="0"/>
                        <a:t>2 </a:t>
                      </a:r>
                      <a:endParaRPr lang="en-US" sz="2000" dirty="0"/>
                    </a:p>
                  </a:txBody>
                  <a:tcPr/>
                </a:tc>
                <a:tc>
                  <a:txBody>
                    <a:bodyPr/>
                    <a:lstStyle/>
                    <a:p>
                      <a:r>
                        <a:rPr lang="en-US" sz="2000" dirty="0" smtClean="0"/>
                        <a:t>Nature of matter</a:t>
                      </a:r>
                      <a:endParaRPr lang="en-US" sz="2000" dirty="0"/>
                    </a:p>
                  </a:txBody>
                  <a:tcPr/>
                </a:tc>
              </a:tr>
              <a:tr h="424418">
                <a:tc>
                  <a:txBody>
                    <a:bodyPr/>
                    <a:lstStyle/>
                    <a:p>
                      <a:r>
                        <a:rPr lang="en-US" sz="2000" dirty="0" smtClean="0"/>
                        <a:t>3</a:t>
                      </a:r>
                      <a:endParaRPr lang="en-US" sz="2000" dirty="0"/>
                    </a:p>
                  </a:txBody>
                  <a:tcPr/>
                </a:tc>
                <a:tc>
                  <a:txBody>
                    <a:bodyPr/>
                    <a:lstStyle/>
                    <a:p>
                      <a:r>
                        <a:rPr lang="en-US" sz="2000" dirty="0" smtClean="0"/>
                        <a:t>Elements </a:t>
                      </a:r>
                      <a:endParaRPr lang="en-US" sz="2000" dirty="0"/>
                    </a:p>
                  </a:txBody>
                  <a:tcPr/>
                </a:tc>
              </a:tr>
              <a:tr h="424418">
                <a:tc>
                  <a:txBody>
                    <a:bodyPr/>
                    <a:lstStyle/>
                    <a:p>
                      <a:r>
                        <a:rPr lang="en-US" sz="2000" dirty="0" smtClean="0"/>
                        <a:t>4</a:t>
                      </a:r>
                      <a:endParaRPr lang="en-US" sz="2000" dirty="0"/>
                    </a:p>
                  </a:txBody>
                  <a:tcPr/>
                </a:tc>
                <a:tc>
                  <a:txBody>
                    <a:bodyPr/>
                    <a:lstStyle/>
                    <a:p>
                      <a:r>
                        <a:rPr lang="en-US" sz="2000" dirty="0" smtClean="0"/>
                        <a:t>Elements </a:t>
                      </a:r>
                      <a:endParaRPr lang="en-US" sz="2000" dirty="0"/>
                    </a:p>
                  </a:txBody>
                  <a:tcPr/>
                </a:tc>
              </a:tr>
              <a:tr h="424418">
                <a:tc>
                  <a:txBody>
                    <a:bodyPr/>
                    <a:lstStyle/>
                    <a:p>
                      <a:r>
                        <a:rPr lang="en-US" sz="2000" dirty="0" smtClean="0"/>
                        <a:t>5</a:t>
                      </a:r>
                      <a:endParaRPr lang="en-US" sz="2000" dirty="0"/>
                    </a:p>
                  </a:txBody>
                  <a:tcPr/>
                </a:tc>
                <a:tc>
                  <a:txBody>
                    <a:bodyPr/>
                    <a:lstStyle/>
                    <a:p>
                      <a:r>
                        <a:rPr lang="en-US" sz="2000" dirty="0" smtClean="0"/>
                        <a:t>Particulate nature of matter</a:t>
                      </a:r>
                      <a:endParaRPr lang="en-US" sz="2000" dirty="0"/>
                    </a:p>
                  </a:txBody>
                  <a:tcPr/>
                </a:tc>
              </a:tr>
              <a:tr h="424418">
                <a:tc>
                  <a:txBody>
                    <a:bodyPr/>
                    <a:lstStyle/>
                    <a:p>
                      <a:r>
                        <a:rPr lang="en-US" sz="2000" dirty="0" smtClean="0"/>
                        <a:t>6</a:t>
                      </a:r>
                      <a:endParaRPr lang="en-US" sz="2000" dirty="0"/>
                    </a:p>
                  </a:txBody>
                  <a:tcPr/>
                </a:tc>
                <a:tc>
                  <a:txBody>
                    <a:bodyPr/>
                    <a:lstStyle/>
                    <a:p>
                      <a:r>
                        <a:rPr lang="en-US" sz="2000" dirty="0" smtClean="0"/>
                        <a:t>Relative atomic masses of elements</a:t>
                      </a:r>
                      <a:endParaRPr lang="en-US" sz="2000" dirty="0"/>
                    </a:p>
                  </a:txBody>
                  <a:tcPr/>
                </a:tc>
              </a:tr>
              <a:tr h="424418">
                <a:tc>
                  <a:txBody>
                    <a:bodyPr/>
                    <a:lstStyle/>
                    <a:p>
                      <a:r>
                        <a:rPr lang="en-US" sz="2000" dirty="0" smtClean="0"/>
                        <a:t>7</a:t>
                      </a:r>
                    </a:p>
                  </a:txBody>
                  <a:tcPr/>
                </a:tc>
                <a:tc>
                  <a:txBody>
                    <a:bodyPr/>
                    <a:lstStyle/>
                    <a:p>
                      <a:r>
                        <a:rPr lang="en-US" sz="2000" dirty="0" smtClean="0"/>
                        <a:t>Compounds</a:t>
                      </a:r>
                      <a:endParaRPr lang="en-US" sz="2000" dirty="0"/>
                    </a:p>
                  </a:txBody>
                  <a:tcPr/>
                </a:tc>
              </a:tr>
              <a:tr h="750894">
                <a:tc>
                  <a:txBody>
                    <a:bodyPr/>
                    <a:lstStyle/>
                    <a:p>
                      <a:r>
                        <a:rPr lang="en-US" sz="2000" dirty="0" smtClean="0"/>
                        <a:t>8</a:t>
                      </a:r>
                    </a:p>
                  </a:txBody>
                  <a:tcPr/>
                </a:tc>
                <a:tc>
                  <a:txBody>
                    <a:bodyPr/>
                    <a:lstStyle/>
                    <a:p>
                      <a:r>
                        <a:rPr lang="en-US" sz="2000" dirty="0" smtClean="0"/>
                        <a:t>IUPAC</a:t>
                      </a:r>
                      <a:r>
                        <a:rPr lang="en-US" sz="2000" baseline="0" dirty="0" smtClean="0"/>
                        <a:t> nomenclature of chemical compounds</a:t>
                      </a:r>
                      <a:endParaRPr lang="en-US" sz="2000" dirty="0"/>
                    </a:p>
                  </a:txBody>
                  <a:tcPr/>
                </a:tc>
              </a:tr>
              <a:tr h="424418">
                <a:tc>
                  <a:txBody>
                    <a:bodyPr/>
                    <a:lstStyle/>
                    <a:p>
                      <a:r>
                        <a:rPr lang="en-US" sz="2000" dirty="0" smtClean="0"/>
                        <a:t>9</a:t>
                      </a:r>
                    </a:p>
                  </a:txBody>
                  <a:tcPr/>
                </a:tc>
                <a:tc>
                  <a:txBody>
                    <a:bodyPr/>
                    <a:lstStyle/>
                    <a:p>
                      <a:r>
                        <a:rPr lang="en-US" sz="2000" dirty="0" smtClean="0"/>
                        <a:t>Mixture</a:t>
                      </a:r>
                      <a:endParaRPr lang="en-US" sz="2000" dirty="0"/>
                    </a:p>
                  </a:txBody>
                  <a:tcPr/>
                </a:tc>
              </a:tr>
              <a:tr h="424418">
                <a:tc>
                  <a:txBody>
                    <a:bodyPr/>
                    <a:lstStyle/>
                    <a:p>
                      <a:r>
                        <a:rPr lang="en-US" sz="2000" dirty="0" smtClean="0"/>
                        <a:t>10</a:t>
                      </a:r>
                    </a:p>
                  </a:txBody>
                  <a:tcPr/>
                </a:tc>
                <a:tc>
                  <a:txBody>
                    <a:bodyPr/>
                    <a:lstStyle/>
                    <a:p>
                      <a:r>
                        <a:rPr lang="en-US" sz="2000" dirty="0" smtClean="0"/>
                        <a:t>Practical on separation of mixture</a:t>
                      </a:r>
                      <a:endParaRPr lang="en-US" sz="2000" dirty="0"/>
                    </a:p>
                  </a:txBody>
                  <a:tcPr/>
                </a:tc>
              </a:tr>
              <a:tr h="424418">
                <a:tc>
                  <a:txBody>
                    <a:bodyPr/>
                    <a:lstStyle/>
                    <a:p>
                      <a:r>
                        <a:rPr lang="en-US" sz="2000" dirty="0" smtClean="0"/>
                        <a:t>11-13</a:t>
                      </a:r>
                    </a:p>
                  </a:txBody>
                  <a:tcPr/>
                </a:tc>
                <a:tc>
                  <a:txBody>
                    <a:bodyPr/>
                    <a:lstStyle/>
                    <a:p>
                      <a:r>
                        <a:rPr lang="en-US" sz="2000" dirty="0" smtClean="0"/>
                        <a:t>Revision</a:t>
                      </a:r>
                      <a:r>
                        <a:rPr lang="en-US" sz="2000" baseline="0" dirty="0" smtClean="0"/>
                        <a:t> and Examination</a:t>
                      </a:r>
                      <a:endParaRPr lang="en-US" sz="2000" dirty="0"/>
                    </a:p>
                  </a:txBody>
                  <a:tcPr/>
                </a:tc>
              </a:tr>
            </a:tbl>
          </a:graphicData>
        </a:graphic>
      </p:graphicFrame>
    </p:spTree>
    <p:extLst>
      <p:ext uri="{BB962C8B-B14F-4D97-AF65-F5344CB8AC3E}">
        <p14:creationId xmlns:p14="http://schemas.microsoft.com/office/powerpoint/2010/main" val="9858148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501" y="206741"/>
            <a:ext cx="8075054" cy="489398"/>
          </a:xfrm>
        </p:spPr>
        <p:txBody>
          <a:bodyPr>
            <a:normAutofit fontScale="90000"/>
          </a:bodyPr>
          <a:lstStyle/>
          <a:p>
            <a:pPr algn="ctr"/>
            <a:r>
              <a:rPr lang="en-US" sz="2800" b="1" dirty="0" smtClean="0">
                <a:latin typeface="Arial Black" panose="020B0A04020102020204" pitchFamily="34" charset="0"/>
              </a:rPr>
              <a:t> </a:t>
            </a:r>
            <a:r>
              <a:rPr lang="en-US" sz="2800" b="1" u="sng" dirty="0" smtClean="0">
                <a:solidFill>
                  <a:srgbClr val="7030A0"/>
                </a:solidFill>
                <a:latin typeface="Arial Black" panose="020B0A04020102020204" pitchFamily="34" charset="0"/>
              </a:rPr>
              <a:t>PARTICULATE NATURE OF MATTER</a:t>
            </a:r>
            <a:r>
              <a:rPr lang="en-US" dirty="0" smtClean="0"/>
              <a:t>.</a:t>
            </a:r>
            <a:endParaRPr lang="en-US" dirty="0"/>
          </a:p>
        </p:txBody>
      </p:sp>
      <p:sp>
        <p:nvSpPr>
          <p:cNvPr id="3" name="Content Placeholder 2"/>
          <p:cNvSpPr>
            <a:spLocks noGrp="1"/>
          </p:cNvSpPr>
          <p:nvPr>
            <p:ph idx="1"/>
          </p:nvPr>
        </p:nvSpPr>
        <p:spPr>
          <a:xfrm>
            <a:off x="567743" y="785610"/>
            <a:ext cx="10572482" cy="4018209"/>
          </a:xfrm>
        </p:spPr>
        <p:txBody>
          <a:bodyPr>
            <a:normAutofit fontScale="92500" lnSpcReduction="10000"/>
          </a:bodyPr>
          <a:lstStyle/>
          <a:p>
            <a:pPr marL="0" indent="0" algn="just">
              <a:buNone/>
            </a:pPr>
            <a:r>
              <a:rPr lang="en-US" b="1" u="sng" dirty="0" smtClean="0"/>
              <a:t>Structure of an atom.</a:t>
            </a:r>
          </a:p>
          <a:p>
            <a:pPr marL="0" indent="0" algn="just">
              <a:buNone/>
            </a:pPr>
            <a:r>
              <a:rPr lang="en-US" dirty="0" smtClean="0"/>
              <a:t>An atom has two main parts; the nucleus and shells which surround the nucleus at definite distances.</a:t>
            </a:r>
          </a:p>
          <a:p>
            <a:pPr marL="0" indent="0" algn="just">
              <a:buNone/>
            </a:pPr>
            <a:r>
              <a:rPr lang="en-US" dirty="0" smtClean="0"/>
              <a:t>An atom is made up of Protons, Electrons and Neutrons (P.E.N.)</a:t>
            </a:r>
          </a:p>
          <a:p>
            <a:pPr marL="0" indent="0" algn="just">
              <a:buNone/>
            </a:pPr>
            <a:r>
              <a:rPr lang="en-US" dirty="0" smtClean="0"/>
              <a:t>The protons and neutrons are found in the nucleus while the electrons are constantly revolving round the shells.</a:t>
            </a:r>
          </a:p>
          <a:p>
            <a:pPr lvl="0"/>
            <a:r>
              <a:rPr lang="en-US" sz="2600" b="1" u="sng" dirty="0">
                <a:solidFill>
                  <a:prstClr val="black"/>
                </a:solidFill>
              </a:rPr>
              <a:t>Constituents of the atom</a:t>
            </a:r>
            <a:r>
              <a:rPr lang="en-US" sz="2600" dirty="0">
                <a:solidFill>
                  <a:prstClr val="black"/>
                </a:solidFill>
              </a:rPr>
              <a:t>:</a:t>
            </a:r>
          </a:p>
          <a:p>
            <a:pPr lvl="0"/>
            <a:r>
              <a:rPr lang="en-US" sz="2600" dirty="0">
                <a:solidFill>
                  <a:prstClr val="black"/>
                </a:solidFill>
              </a:rPr>
              <a:t>Atoms are themselves built up from smaller particles, three of which are: protons, neutrons and electrons. </a:t>
            </a:r>
          </a:p>
          <a:p>
            <a:pPr marL="0" lvl="0" indent="0" algn="ctr">
              <a:buNone/>
            </a:pPr>
            <a:r>
              <a:rPr lang="en-US" sz="2600" b="1" u="sng" dirty="0">
                <a:solidFill>
                  <a:srgbClr val="002060"/>
                </a:solidFill>
              </a:rPr>
              <a:t>Properties of subatomic particles</a:t>
            </a:r>
            <a:r>
              <a:rPr lang="en-US" sz="2600" dirty="0">
                <a:solidFill>
                  <a:srgbClr val="002060"/>
                </a:solidFill>
              </a:rPr>
              <a:t>:</a:t>
            </a:r>
          </a:p>
          <a:p>
            <a:pPr marL="0" indent="0" algn="just">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92147498"/>
              </p:ext>
            </p:extLst>
          </p:nvPr>
        </p:nvGraphicFramePr>
        <p:xfrm>
          <a:off x="1090412" y="4726548"/>
          <a:ext cx="8349804" cy="1839531"/>
        </p:xfrm>
        <a:graphic>
          <a:graphicData uri="http://schemas.openxmlformats.org/drawingml/2006/table">
            <a:tbl>
              <a:tblPr firstRow="1" bandRow="1">
                <a:tableStyleId>{21E4AEA4-8DFA-4A89-87EB-49C32662AFE0}</a:tableStyleId>
              </a:tblPr>
              <a:tblGrid>
                <a:gridCol w="2087451"/>
                <a:gridCol w="2087451"/>
                <a:gridCol w="2087451"/>
                <a:gridCol w="2087451"/>
              </a:tblGrid>
              <a:tr h="399817">
                <a:tc>
                  <a:txBody>
                    <a:bodyPr/>
                    <a:lstStyle/>
                    <a:p>
                      <a:r>
                        <a:rPr lang="en-US" b="1" dirty="0" smtClean="0"/>
                        <a:t>Atomic</a:t>
                      </a:r>
                      <a:r>
                        <a:rPr lang="en-US" b="1" baseline="0" dirty="0" smtClean="0"/>
                        <a:t> particles</a:t>
                      </a:r>
                      <a:endParaRPr lang="en-US" b="1" dirty="0"/>
                    </a:p>
                  </a:txBody>
                  <a:tcPr/>
                </a:tc>
                <a:tc>
                  <a:txBody>
                    <a:bodyPr/>
                    <a:lstStyle/>
                    <a:p>
                      <a:r>
                        <a:rPr lang="en-US" b="1" dirty="0" smtClean="0"/>
                        <a:t>Location</a:t>
                      </a:r>
                      <a:endParaRPr lang="en-US" b="1" dirty="0"/>
                    </a:p>
                  </a:txBody>
                  <a:tcPr/>
                </a:tc>
                <a:tc>
                  <a:txBody>
                    <a:bodyPr/>
                    <a:lstStyle/>
                    <a:p>
                      <a:r>
                        <a:rPr lang="en-US" b="1" dirty="0" smtClean="0"/>
                        <a:t>Charge</a:t>
                      </a:r>
                      <a:endParaRPr lang="en-US" b="1" dirty="0"/>
                    </a:p>
                  </a:txBody>
                  <a:tcPr/>
                </a:tc>
                <a:tc>
                  <a:txBody>
                    <a:bodyPr/>
                    <a:lstStyle/>
                    <a:p>
                      <a:r>
                        <a:rPr lang="en-US" b="1" dirty="0" smtClean="0"/>
                        <a:t>mass</a:t>
                      </a:r>
                      <a:endParaRPr lang="en-US" b="1" dirty="0"/>
                    </a:p>
                  </a:txBody>
                  <a:tcPr/>
                </a:tc>
              </a:tr>
              <a:tr h="399817">
                <a:tc>
                  <a:txBody>
                    <a:bodyPr/>
                    <a:lstStyle/>
                    <a:p>
                      <a:r>
                        <a:rPr lang="en-US" sz="1800" dirty="0" smtClean="0"/>
                        <a:t>Proton      (p)</a:t>
                      </a:r>
                      <a:endParaRPr lang="en-US" dirty="0"/>
                    </a:p>
                  </a:txBody>
                  <a:tcPr/>
                </a:tc>
                <a:tc>
                  <a:txBody>
                    <a:bodyPr/>
                    <a:lstStyle/>
                    <a:p>
                      <a:r>
                        <a:rPr lang="en-US" dirty="0" smtClean="0"/>
                        <a:t>Nucleus</a:t>
                      </a:r>
                      <a:endParaRPr lang="en-US" dirty="0"/>
                    </a:p>
                  </a:txBody>
                  <a:tcPr/>
                </a:tc>
                <a:tc>
                  <a:txBody>
                    <a:bodyPr/>
                    <a:lstStyle/>
                    <a:p>
                      <a:r>
                        <a:rPr lang="en-US" dirty="0" smtClean="0"/>
                        <a:t>Positive</a:t>
                      </a:r>
                      <a:r>
                        <a:rPr lang="en-US" baseline="0" dirty="0" smtClean="0"/>
                        <a:t> (+)</a:t>
                      </a:r>
                      <a:endParaRPr lang="en-US" dirty="0" smtClean="0"/>
                    </a:p>
                  </a:txBody>
                  <a:tcPr/>
                </a:tc>
                <a:tc>
                  <a:txBody>
                    <a:bodyPr/>
                    <a:lstStyle/>
                    <a:p>
                      <a:r>
                        <a:rPr lang="en-US" dirty="0" smtClean="0"/>
                        <a:t>1</a:t>
                      </a:r>
                      <a:endParaRPr lang="en-US" dirty="0"/>
                    </a:p>
                  </a:txBody>
                  <a:tcPr/>
                </a:tc>
              </a:tr>
              <a:tr h="399817">
                <a:tc>
                  <a:txBody>
                    <a:bodyPr/>
                    <a:lstStyle/>
                    <a:p>
                      <a:r>
                        <a:rPr lang="en-US" dirty="0" smtClean="0"/>
                        <a:t>Electron   (e)</a:t>
                      </a:r>
                      <a:endParaRPr lang="en-US" dirty="0"/>
                    </a:p>
                  </a:txBody>
                  <a:tcPr/>
                </a:tc>
                <a:tc>
                  <a:txBody>
                    <a:bodyPr/>
                    <a:lstStyle/>
                    <a:p>
                      <a:r>
                        <a:rPr lang="en-US" dirty="0" smtClean="0"/>
                        <a:t>Outside/shells</a:t>
                      </a:r>
                      <a:endParaRPr lang="en-US" dirty="0"/>
                    </a:p>
                  </a:txBody>
                  <a:tcPr/>
                </a:tc>
                <a:tc>
                  <a:txBody>
                    <a:bodyPr/>
                    <a:lstStyle/>
                    <a:p>
                      <a:r>
                        <a:rPr lang="en-US" dirty="0" smtClean="0"/>
                        <a:t>Negative (-)</a:t>
                      </a:r>
                      <a:endParaRPr lang="en-US" dirty="0"/>
                    </a:p>
                  </a:txBody>
                  <a:tcPr/>
                </a:tc>
                <a:tc>
                  <a:txBody>
                    <a:bodyPr/>
                    <a:lstStyle/>
                    <a:p>
                      <a:r>
                        <a:rPr lang="en-US" dirty="0" smtClean="0"/>
                        <a:t>1/1842 or 0.0005</a:t>
                      </a:r>
                    </a:p>
                    <a:p>
                      <a:r>
                        <a:rPr lang="en-US" dirty="0" smtClean="0"/>
                        <a:t>negligible</a:t>
                      </a:r>
                      <a:endParaRPr lang="en-US" dirty="0"/>
                    </a:p>
                  </a:txBody>
                  <a:tcPr/>
                </a:tc>
              </a:tr>
              <a:tr h="399817">
                <a:tc>
                  <a:txBody>
                    <a:bodyPr/>
                    <a:lstStyle/>
                    <a:p>
                      <a:r>
                        <a:rPr lang="en-US" dirty="0" smtClean="0"/>
                        <a:t>Neutron   (n)</a:t>
                      </a:r>
                      <a:endParaRPr lang="en-US" dirty="0"/>
                    </a:p>
                  </a:txBody>
                  <a:tcPr/>
                </a:tc>
                <a:tc>
                  <a:txBody>
                    <a:bodyPr/>
                    <a:lstStyle/>
                    <a:p>
                      <a:r>
                        <a:rPr lang="en-US" dirty="0" smtClean="0"/>
                        <a:t>Nucleus</a:t>
                      </a:r>
                      <a:endParaRPr lang="en-US" dirty="0"/>
                    </a:p>
                  </a:txBody>
                  <a:tcPr/>
                </a:tc>
                <a:tc>
                  <a:txBody>
                    <a:bodyPr/>
                    <a:lstStyle/>
                    <a:p>
                      <a:r>
                        <a:rPr lang="en-US" dirty="0" smtClean="0"/>
                        <a:t>Nil or</a:t>
                      </a:r>
                      <a:r>
                        <a:rPr lang="en-US" baseline="0" dirty="0" smtClean="0"/>
                        <a:t> zero</a:t>
                      </a:r>
                      <a:endParaRPr lang="en-US" dirty="0"/>
                    </a:p>
                  </a:txBody>
                  <a:tcPr/>
                </a:tc>
                <a:tc>
                  <a:txBody>
                    <a:bodyPr/>
                    <a:lstStyle/>
                    <a:p>
                      <a:r>
                        <a:rPr lang="en-US" dirty="0" smtClean="0"/>
                        <a:t>1</a:t>
                      </a:r>
                      <a:endParaRPr lang="en-US" dirty="0"/>
                    </a:p>
                  </a:txBody>
                  <a:tcPr/>
                </a:tc>
              </a:tr>
            </a:tbl>
          </a:graphicData>
        </a:graphic>
      </p:graphicFrame>
      <p:sp>
        <p:nvSpPr>
          <p:cNvPr id="6" name="Rectangle 5"/>
          <p:cNvSpPr/>
          <p:nvPr/>
        </p:nvSpPr>
        <p:spPr>
          <a:xfrm>
            <a:off x="0" y="194476"/>
            <a:ext cx="1172116" cy="369332"/>
          </a:xfrm>
          <a:prstGeom prst="rect">
            <a:avLst/>
          </a:prstGeom>
        </p:spPr>
        <p:txBody>
          <a:bodyPr wrap="none">
            <a:spAutoFit/>
          </a:bodyPr>
          <a:lstStyle/>
          <a:p>
            <a:r>
              <a:rPr lang="en-US" b="1" dirty="0">
                <a:solidFill>
                  <a:srgbClr val="220000"/>
                </a:solidFill>
                <a:latin typeface="Arial Black" panose="020B0A04020102020204" pitchFamily="34" charset="0"/>
              </a:rPr>
              <a:t>WEEK 5</a:t>
            </a:r>
            <a:endParaRPr lang="en-US" dirty="0">
              <a:solidFill>
                <a:srgbClr val="220000"/>
              </a:solidFill>
            </a:endParaRPr>
          </a:p>
        </p:txBody>
      </p:sp>
    </p:spTree>
    <p:extLst>
      <p:ext uri="{BB962C8B-B14F-4D97-AF65-F5344CB8AC3E}">
        <p14:creationId xmlns:p14="http://schemas.microsoft.com/office/powerpoint/2010/main" val="10008146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75" name="Oval 15"/>
          <p:cNvSpPr>
            <a:spLocks noChangeArrowheads="1"/>
          </p:cNvSpPr>
          <p:nvPr/>
        </p:nvSpPr>
        <p:spPr bwMode="auto">
          <a:xfrm>
            <a:off x="2057400" y="3048000"/>
            <a:ext cx="8458200" cy="2895600"/>
          </a:xfrm>
          <a:prstGeom prst="ellipse">
            <a:avLst/>
          </a:prstGeom>
          <a:noFill/>
          <a:ln w="60325">
            <a:solidFill>
              <a:srgbClr val="FFE10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44035" name="Oval 2"/>
          <p:cNvSpPr>
            <a:spLocks noChangeArrowheads="1"/>
          </p:cNvSpPr>
          <p:nvPr/>
        </p:nvSpPr>
        <p:spPr bwMode="auto">
          <a:xfrm>
            <a:off x="5562600" y="3352800"/>
            <a:ext cx="1752600" cy="1600200"/>
          </a:xfrm>
          <a:prstGeom prst="ellipse">
            <a:avLst/>
          </a:prstGeom>
          <a:gradFill rotWithShape="1">
            <a:gsLst>
              <a:gs pos="0">
                <a:srgbClr val="00CCFF"/>
              </a:gs>
              <a:gs pos="100000">
                <a:srgbClr val="005E76"/>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a:solidFill>
                  <a:srgbClr val="000000"/>
                </a:solidFill>
              </a:rPr>
              <a:t> </a:t>
            </a:r>
          </a:p>
        </p:txBody>
      </p:sp>
      <p:sp>
        <p:nvSpPr>
          <p:cNvPr id="44036" name="Oval 3"/>
          <p:cNvSpPr>
            <a:spLocks noChangeArrowheads="1"/>
          </p:cNvSpPr>
          <p:nvPr/>
        </p:nvSpPr>
        <p:spPr bwMode="auto">
          <a:xfrm>
            <a:off x="1981200" y="3048000"/>
            <a:ext cx="8458200" cy="2895600"/>
          </a:xfrm>
          <a:prstGeom prst="ellipse">
            <a:avLst/>
          </a:prstGeom>
          <a:noFill/>
          <a:ln w="28575">
            <a:solidFill>
              <a:srgbClr val="5F5F5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15364" name="Oval 4"/>
          <p:cNvSpPr>
            <a:spLocks noChangeArrowheads="1"/>
          </p:cNvSpPr>
          <p:nvPr/>
        </p:nvSpPr>
        <p:spPr bwMode="auto">
          <a:xfrm>
            <a:off x="5943600" y="4572000"/>
            <a:ext cx="152400" cy="152400"/>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 </a:t>
            </a:r>
          </a:p>
        </p:txBody>
      </p:sp>
      <p:sp>
        <p:nvSpPr>
          <p:cNvPr id="44038" name="Oval 5"/>
          <p:cNvSpPr>
            <a:spLocks noChangeArrowheads="1"/>
          </p:cNvSpPr>
          <p:nvPr/>
        </p:nvSpPr>
        <p:spPr bwMode="auto">
          <a:xfrm>
            <a:off x="1752600" y="152400"/>
            <a:ext cx="1752600" cy="16002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b="1">
                <a:solidFill>
                  <a:srgbClr val="000000"/>
                </a:solidFill>
              </a:rPr>
              <a:t> </a:t>
            </a:r>
          </a:p>
        </p:txBody>
      </p:sp>
      <p:sp>
        <p:nvSpPr>
          <p:cNvPr id="44039" name="Oval 6"/>
          <p:cNvSpPr>
            <a:spLocks noChangeArrowheads="1"/>
          </p:cNvSpPr>
          <p:nvPr/>
        </p:nvSpPr>
        <p:spPr bwMode="auto">
          <a:xfrm>
            <a:off x="5181600" y="152400"/>
            <a:ext cx="1752600" cy="1600200"/>
          </a:xfrm>
          <a:prstGeom prst="ellipse">
            <a:avLst/>
          </a:prstGeom>
          <a:gradFill rotWithShape="1">
            <a:gsLst>
              <a:gs pos="0">
                <a:srgbClr val="00CCFF"/>
              </a:gs>
              <a:gs pos="100000">
                <a:srgbClr val="005E76"/>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a:solidFill>
                  <a:srgbClr val="000000"/>
                </a:solidFill>
              </a:rPr>
              <a:t> </a:t>
            </a:r>
          </a:p>
        </p:txBody>
      </p:sp>
      <p:sp>
        <p:nvSpPr>
          <p:cNvPr id="44040" name="Oval 7"/>
          <p:cNvSpPr>
            <a:spLocks noChangeArrowheads="1"/>
          </p:cNvSpPr>
          <p:nvPr/>
        </p:nvSpPr>
        <p:spPr bwMode="auto">
          <a:xfrm>
            <a:off x="5410200" y="3429000"/>
            <a:ext cx="1752600" cy="16002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b="1">
                <a:solidFill>
                  <a:srgbClr val="000000"/>
                </a:solidFill>
              </a:rPr>
              <a:t> </a:t>
            </a:r>
          </a:p>
        </p:txBody>
      </p:sp>
      <p:sp>
        <p:nvSpPr>
          <p:cNvPr id="44041" name="Oval 8"/>
          <p:cNvSpPr>
            <a:spLocks noChangeArrowheads="1"/>
          </p:cNvSpPr>
          <p:nvPr/>
        </p:nvSpPr>
        <p:spPr bwMode="auto">
          <a:xfrm>
            <a:off x="9296400" y="838200"/>
            <a:ext cx="152400" cy="152400"/>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44042" name="Text Box 9"/>
          <p:cNvSpPr txBox="1">
            <a:spLocks noChangeArrowheads="1"/>
          </p:cNvSpPr>
          <p:nvPr/>
        </p:nvSpPr>
        <p:spPr bwMode="auto">
          <a:xfrm>
            <a:off x="1792288" y="1600200"/>
            <a:ext cx="86725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fontAlgn="base" hangingPunct="1">
              <a:spcBef>
                <a:spcPct val="0"/>
              </a:spcBef>
              <a:spcAft>
                <a:spcPct val="0"/>
              </a:spcAft>
            </a:pPr>
            <a:r>
              <a:rPr lang="en-US" altLang="en-US" sz="3200" b="1">
                <a:solidFill>
                  <a:srgbClr val="FCF67A"/>
                </a:solidFill>
                <a:latin typeface="Verdana" panose="020B0604030504040204" pitchFamily="34" charset="0"/>
              </a:rPr>
              <a:t>Proton             Neutron          Electron</a:t>
            </a:r>
          </a:p>
        </p:txBody>
      </p:sp>
      <p:sp>
        <p:nvSpPr>
          <p:cNvPr id="15370" name="Rectangle 10"/>
          <p:cNvSpPr>
            <a:spLocks noChangeArrowheads="1"/>
          </p:cNvSpPr>
          <p:nvPr/>
        </p:nvSpPr>
        <p:spPr bwMode="auto">
          <a:xfrm>
            <a:off x="4800600" y="6096001"/>
            <a:ext cx="2765372" cy="769441"/>
          </a:xfrm>
          <a:prstGeom prst="rect">
            <a:avLst/>
          </a:prstGeom>
          <a:noFill/>
          <a:ln w="9525">
            <a:noFill/>
            <a:miter lim="800000"/>
            <a:headEnd/>
            <a:tailEnd/>
          </a:ln>
          <a:effectLst>
            <a:outerShdw dist="35921" dir="2700000" algn="ctr" rotWithShape="0">
              <a:srgbClr val="FF5050"/>
            </a:outerShdw>
          </a:effectLst>
        </p:spPr>
        <p:txBody>
          <a:bodyPr wrap="none">
            <a:spAutoFit/>
          </a:bodyPr>
          <a:lstStyle/>
          <a:p>
            <a:pPr fontAlgn="base">
              <a:spcBef>
                <a:spcPct val="0"/>
              </a:spcBef>
              <a:spcAft>
                <a:spcPct val="0"/>
              </a:spcAft>
              <a:defRPr/>
            </a:pPr>
            <a:r>
              <a:rPr lang="en-US" sz="4400" b="1">
                <a:solidFill>
                  <a:srgbClr val="FCF67A"/>
                </a:solidFill>
                <a:latin typeface="Myriad Web" pitchFamily="34" charset="0"/>
              </a:rPr>
              <a:t>The Atom</a:t>
            </a:r>
          </a:p>
        </p:txBody>
      </p:sp>
      <p:sp>
        <p:nvSpPr>
          <p:cNvPr id="15372" name="Text Box 12"/>
          <p:cNvSpPr txBox="1">
            <a:spLocks noChangeArrowheads="1"/>
          </p:cNvSpPr>
          <p:nvPr/>
        </p:nvSpPr>
        <p:spPr bwMode="auto">
          <a:xfrm>
            <a:off x="2819400" y="4114800"/>
            <a:ext cx="1962150" cy="641350"/>
          </a:xfrm>
          <a:prstGeom prst="rect">
            <a:avLst/>
          </a:prstGeom>
          <a:noFill/>
          <a:ln w="9525">
            <a:noFill/>
            <a:miter lim="800000"/>
            <a:headEnd/>
            <a:tailEnd/>
          </a:ln>
          <a:effectLst>
            <a:outerShdw dist="35921" dir="2700000" algn="ctr" rotWithShape="0">
              <a:srgbClr val="FF2929"/>
            </a:outerShdw>
          </a:effectLst>
        </p:spPr>
        <p:txBody>
          <a:bodyPr wrap="none">
            <a:spAutoFit/>
          </a:bodyPr>
          <a:lstStyle/>
          <a:p>
            <a:pPr fontAlgn="base">
              <a:spcBef>
                <a:spcPct val="0"/>
              </a:spcBef>
              <a:spcAft>
                <a:spcPct val="0"/>
              </a:spcAft>
              <a:defRPr/>
            </a:pPr>
            <a:r>
              <a:rPr lang="en-US" sz="3600" b="1">
                <a:solidFill>
                  <a:srgbClr val="FFFF00"/>
                </a:solidFill>
              </a:rPr>
              <a:t>Nucleus</a:t>
            </a:r>
          </a:p>
        </p:txBody>
      </p:sp>
      <p:sp>
        <p:nvSpPr>
          <p:cNvPr id="15376" name="Text Box 16"/>
          <p:cNvSpPr txBox="1">
            <a:spLocks noChangeArrowheads="1"/>
          </p:cNvSpPr>
          <p:nvPr/>
        </p:nvSpPr>
        <p:spPr bwMode="auto">
          <a:xfrm>
            <a:off x="3224214" y="2362200"/>
            <a:ext cx="6529387" cy="641350"/>
          </a:xfrm>
          <a:prstGeom prst="rect">
            <a:avLst/>
          </a:prstGeom>
          <a:noFill/>
          <a:ln w="9525">
            <a:noFill/>
            <a:miter lim="800000"/>
            <a:headEnd/>
            <a:tailEnd/>
          </a:ln>
          <a:effectLst>
            <a:outerShdw dist="35921" dir="2700000" algn="ctr" rotWithShape="0">
              <a:srgbClr val="FF2929"/>
            </a:outerShdw>
          </a:effectLst>
        </p:spPr>
        <p:txBody>
          <a:bodyPr wrap="none">
            <a:spAutoFit/>
          </a:bodyPr>
          <a:lstStyle/>
          <a:p>
            <a:pPr fontAlgn="base">
              <a:spcBef>
                <a:spcPct val="0"/>
              </a:spcBef>
              <a:spcAft>
                <a:spcPct val="0"/>
              </a:spcAft>
              <a:defRPr/>
            </a:pPr>
            <a:r>
              <a:rPr lang="en-US" sz="3600" b="1">
                <a:solidFill>
                  <a:srgbClr val="FFE101"/>
                </a:solidFill>
                <a:latin typeface="Book Antiqua" pitchFamily="18" charset="0"/>
              </a:rPr>
              <a:t>Electron  shell / Electron cloud</a:t>
            </a:r>
          </a:p>
        </p:txBody>
      </p:sp>
    </p:spTree>
    <p:extLst>
      <p:ext uri="{BB962C8B-B14F-4D97-AF65-F5344CB8AC3E}">
        <p14:creationId xmlns:p14="http://schemas.microsoft.com/office/powerpoint/2010/main" val="3065286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repeatCount="indefinite" fill="hold" grpId="0" nodeType="afterEffect">
                                  <p:stCondLst>
                                    <p:cond delay="0"/>
                                  </p:stCondLst>
                                  <p:childTnLst>
                                    <p:animMotion origin="layout" path="M -0.01493 0.19884 C -0.03229 0.1956 -0.04965 0.19259 -0.08003 0.18727 C -0.11042 0.18195 -0.16128 0.17662 -0.19757 0.16736 C -0.23385 0.1581 -0.26823 0.14491 -0.29757 0.13218 C -0.32691 0.11945 -0.35278 0.10695 -0.37378 0.09051 C -0.39479 0.07408 -0.41302 0.05278 -0.42378 0.03403 C -0.43455 0.01528 -0.43941 -0.00509 -0.43872 -0.02268 C -0.43802 -0.04028 -0.43142 -0.05347 -0.41997 -0.07106 C -0.40851 -0.08866 -0.39219 -0.11065 -0.36997 -0.12778 C -0.34774 -0.14491 -0.31858 -0.16134 -0.28628 -0.1743 C -0.25399 -0.18727 -0.22326 -0.19768 -0.17622 -0.20602 C -0.12917 -0.21435 -0.05729 -0.22176 -0.00382 -0.2243 C 0.04965 -0.22685 0.09219 -0.22778 0.14497 -0.22106 C 0.19774 -0.21435 0.27188 -0.19676 0.3125 -0.18449 C 0.35313 -0.17222 0.37031 -0.15833 0.38872 -0.14768 C 0.40712 -0.13703 0.41302 -0.1287 0.42257 -0.12106 C 0.43212 -0.11342 0.43872 -0.10903 0.44618 -0.10116 C 0.45365 -0.09328 0.46215 -0.08264 0.46753 -0.0743 C 0.47292 -0.06597 0.47552 -0.06134 0.47882 -0.05116 C 0.48212 -0.04097 0.48785 -0.02685 0.4875 -0.01273 C 0.48715 0.00139 0.48559 0.01829 0.47622 0.03403 C 0.46684 0.04977 0.45104 0.06667 0.43125 0.08218 C 0.41146 0.09769 0.38438 0.11343 0.35747 0.12732 C 0.33056 0.14121 0.30347 0.15556 0.26997 0.16551 C 0.23646 0.17547 0.18872 0.18264 0.15625 0.18727 C 0.12378 0.1919 0.09878 0.19213 0.075 0.19398 C 0.05122 0.19584 0.02656 0.19769 0.01372 0.19861 " pathEditMode="relative" rAng="0" ptsTypes="aaaaaaaaaaaaaaaaaaaaaaaaaaa">
                                      <p:cBhvr>
                                        <p:cTn id="6" dur="2000" fill="hold"/>
                                        <p:tgtEl>
                                          <p:spTgt spid="15364"/>
                                        </p:tgtEl>
                                        <p:attrNameLst>
                                          <p:attrName>ppt_x</p:attrName>
                                          <p:attrName>ppt_y</p:attrName>
                                        </p:attrNameLst>
                                      </p:cBhvr>
                                      <p:rCtr x="3906" y="-21343"/>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5375"/>
                                        </p:tgtEl>
                                        <p:attrNameLst>
                                          <p:attrName>style.visibility</p:attrName>
                                        </p:attrNameLst>
                                      </p:cBhvr>
                                      <p:to>
                                        <p:strVal val="visible"/>
                                      </p:to>
                                    </p:set>
                                    <p:animEffect transition="in" filter="dissolve">
                                      <p:cBhvr>
                                        <p:cTn id="11" dur="500"/>
                                        <p:tgtEl>
                                          <p:spTgt spid="15375"/>
                                        </p:tgtEl>
                                      </p:cBhvr>
                                    </p:animEffect>
                                  </p:childTnLst>
                                </p:cTn>
                              </p:par>
                            </p:childTnLst>
                          </p:cTn>
                        </p:par>
                        <p:par>
                          <p:cTn id="12" fill="hold" nodeType="afterGroup">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15376"/>
                                        </p:tgtEl>
                                        <p:attrNameLst>
                                          <p:attrName>style.visibility</p:attrName>
                                        </p:attrNameLst>
                                      </p:cBhvr>
                                      <p:to>
                                        <p:strVal val="visible"/>
                                      </p:to>
                                    </p:set>
                                    <p:animEffect transition="in" filter="dissolve">
                                      <p:cBhvr>
                                        <p:cTn id="15" dur="500"/>
                                        <p:tgtEl>
                                          <p:spTgt spid="1537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6" presetClass="emph" presetSubtype="0" fill="hold" grpId="1" nodeType="clickEffect">
                                  <p:stCondLst>
                                    <p:cond delay="0"/>
                                  </p:stCondLst>
                                  <p:childTnLst>
                                    <p:animScale>
                                      <p:cBhvr>
                                        <p:cTn id="19" dur="2000" fill="hold"/>
                                        <p:tgtEl>
                                          <p:spTgt spid="15375"/>
                                        </p:tgtEl>
                                      </p:cBhvr>
                                      <p:by x="45000" y="45000"/>
                                    </p:animScale>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5372"/>
                                        </p:tgtEl>
                                        <p:attrNameLst>
                                          <p:attrName>style.visibility</p:attrName>
                                        </p:attrNameLst>
                                      </p:cBhvr>
                                      <p:to>
                                        <p:strVal val="visible"/>
                                      </p:to>
                                    </p:set>
                                    <p:animEffect transition="in" filter="dissolve">
                                      <p:cBhvr>
                                        <p:cTn id="23" dur="500"/>
                                        <p:tgtEl>
                                          <p:spTgt spid="15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5" grpId="0" animBg="1"/>
      <p:bldP spid="15375" grpId="1" animBg="1"/>
      <p:bldP spid="15364" grpId="0" animBg="1"/>
      <p:bldP spid="15372" grpId="0"/>
      <p:bldP spid="1537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assignment</a:t>
            </a:r>
            <a:endParaRPr lang="en-US" dirty="0"/>
          </a:p>
        </p:txBody>
      </p:sp>
      <p:sp>
        <p:nvSpPr>
          <p:cNvPr id="5" name="Content Placeholder 4"/>
          <p:cNvSpPr>
            <a:spLocks noGrp="1"/>
          </p:cNvSpPr>
          <p:nvPr>
            <p:ph idx="1"/>
          </p:nvPr>
        </p:nvSpPr>
        <p:spPr/>
        <p:txBody>
          <a:bodyPr/>
          <a:lstStyle/>
          <a:p>
            <a:r>
              <a:rPr lang="en-US" dirty="0" smtClean="0"/>
              <a:t>Draw the structure of an atom and label it fully</a:t>
            </a:r>
          </a:p>
          <a:p>
            <a:r>
              <a:rPr lang="en-US" dirty="0" smtClean="0"/>
              <a:t>State 3 differences between protons and electrons</a:t>
            </a:r>
            <a:endParaRPr lang="en-US" dirty="0"/>
          </a:p>
        </p:txBody>
      </p:sp>
    </p:spTree>
    <p:extLst>
      <p:ext uri="{BB962C8B-B14F-4D97-AF65-F5344CB8AC3E}">
        <p14:creationId xmlns:p14="http://schemas.microsoft.com/office/powerpoint/2010/main" val="3780311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93536" y="591338"/>
            <a:ext cx="2822693" cy="2743438"/>
          </a:xfrm>
          <a:prstGeom prst="rect">
            <a:avLst/>
          </a:prstGeom>
        </p:spPr>
      </p:pic>
      <p:sp>
        <p:nvSpPr>
          <p:cNvPr id="3" name="Content Placeholder 2"/>
          <p:cNvSpPr>
            <a:spLocks noGrp="1"/>
          </p:cNvSpPr>
          <p:nvPr>
            <p:ph idx="1"/>
          </p:nvPr>
        </p:nvSpPr>
        <p:spPr>
          <a:xfrm>
            <a:off x="0" y="321971"/>
            <a:ext cx="11916229" cy="6325572"/>
          </a:xfrm>
        </p:spPr>
        <p:txBody>
          <a:bodyPr>
            <a:normAutofit/>
          </a:bodyPr>
          <a:lstStyle/>
          <a:p>
            <a:pPr marL="0" indent="0" algn="ctr">
              <a:buNone/>
            </a:pPr>
            <a:r>
              <a:rPr lang="en-US" b="1" u="sng" dirty="0" smtClean="0"/>
              <a:t>Atomic theories</a:t>
            </a:r>
          </a:p>
          <a:p>
            <a:pPr marL="0" indent="0">
              <a:buNone/>
            </a:pPr>
            <a:r>
              <a:rPr lang="en-US" u="sng" dirty="0">
                <a:solidFill>
                  <a:srgbClr val="FF0000"/>
                </a:solidFill>
              </a:rPr>
              <a:t>According to Rutherford nuclear theory</a:t>
            </a:r>
            <a:r>
              <a:rPr lang="en-US" dirty="0"/>
              <a:t>, the neutron and proton make up the nucleus of an atom and these are collectively called </a:t>
            </a:r>
            <a:r>
              <a:rPr lang="en-US" b="1" dirty="0">
                <a:solidFill>
                  <a:srgbClr val="FF0000"/>
                </a:solidFill>
              </a:rPr>
              <a:t>NUCLEONS</a:t>
            </a:r>
          </a:p>
          <a:p>
            <a:pPr marL="0" indent="0">
              <a:buNone/>
            </a:pPr>
            <a:r>
              <a:rPr lang="en-US" dirty="0"/>
              <a:t>Rutherford theory proposed that the nucleus is positively charged and surrounded by electrons in an orbital manner</a:t>
            </a:r>
            <a:r>
              <a:rPr lang="en-US" dirty="0" smtClean="0"/>
              <a:t>.</a:t>
            </a:r>
          </a:p>
          <a:p>
            <a:pPr marL="0" indent="0">
              <a:buNone/>
            </a:pPr>
            <a:r>
              <a:rPr lang="en-US" dirty="0" smtClean="0"/>
              <a:t>He </a:t>
            </a:r>
            <a:r>
              <a:rPr lang="en-US" dirty="0"/>
              <a:t>deduced that the atom consists of a positive core called the nucleus, where most of the mass of the atom is contained and electrons which move around the nucleus.</a:t>
            </a:r>
          </a:p>
          <a:p>
            <a:r>
              <a:rPr lang="en-US" u="sng" dirty="0" smtClean="0">
                <a:solidFill>
                  <a:srgbClr val="7030A0"/>
                </a:solidFill>
              </a:rPr>
              <a:t>J.J. Thompson </a:t>
            </a:r>
            <a:r>
              <a:rPr lang="en-US" dirty="0" smtClean="0"/>
              <a:t>discovered electrons and protons. He proposed that an atom is a sphere of positively charged matter in which negatively electrons are embedded.</a:t>
            </a:r>
          </a:p>
          <a:p>
            <a:pPr marL="0" indent="0">
              <a:buNone/>
            </a:pPr>
            <a:r>
              <a:rPr lang="en-US" b="1" u="sng" dirty="0" smtClean="0">
                <a:solidFill>
                  <a:schemeClr val="tx2"/>
                </a:solidFill>
                <a:effectLst>
                  <a:outerShdw blurRad="38100" dist="38100" dir="2700000" algn="tl">
                    <a:srgbClr val="000000">
                      <a:alpha val="43137"/>
                    </a:srgbClr>
                  </a:outerShdw>
                </a:effectLst>
              </a:rPr>
              <a:t>R. A Millikan </a:t>
            </a:r>
            <a:r>
              <a:rPr lang="en-US" dirty="0" smtClean="0"/>
              <a:t>discovered the charge of electrons during his oil droplet experiment</a:t>
            </a:r>
          </a:p>
          <a:p>
            <a:r>
              <a:rPr lang="en-US" dirty="0" smtClean="0"/>
              <a:t>James Chadwick discovered neutrons</a:t>
            </a:r>
          </a:p>
          <a:p>
            <a:pPr marL="0" indent="0">
              <a:buNone/>
            </a:pPr>
            <a:endParaRPr lang="en-US" u="sng" dirty="0" smtClean="0"/>
          </a:p>
          <a:p>
            <a:endParaRPr lang="en-US" dirty="0"/>
          </a:p>
        </p:txBody>
      </p:sp>
    </p:spTree>
    <p:extLst>
      <p:ext uri="{BB962C8B-B14F-4D97-AF65-F5344CB8AC3E}">
        <p14:creationId xmlns:p14="http://schemas.microsoft.com/office/powerpoint/2010/main" val="7857259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457427" y="1881977"/>
            <a:ext cx="8998857" cy="568110"/>
          </a:xfrm>
          <a:effectLst>
            <a:outerShdw dist="35921" dir="2700000" algn="ctr" rotWithShape="0">
              <a:schemeClr val="tx1"/>
            </a:outerShdw>
          </a:effectLst>
        </p:spPr>
        <p:txBody>
          <a:bodyPr/>
          <a:lstStyle/>
          <a:p>
            <a:pPr>
              <a:defRPr/>
            </a:pPr>
            <a:r>
              <a:rPr lang="en-US" altLang="en-US" sz="3200" u="sng" dirty="0">
                <a:solidFill>
                  <a:srgbClr val="FAFD00"/>
                </a:solidFill>
                <a:effectLst>
                  <a:outerShdw blurRad="38100" dist="38100" dir="2700000" algn="tl">
                    <a:srgbClr val="000000"/>
                  </a:outerShdw>
                </a:effectLst>
                <a:latin typeface="Californian FB" panose="0207040306080B030204" pitchFamily="18" charset="0"/>
              </a:rPr>
              <a:t>Arrangement of Electrons in Atoms</a:t>
            </a:r>
          </a:p>
        </p:txBody>
      </p:sp>
      <p:sp>
        <p:nvSpPr>
          <p:cNvPr id="185347" name="Rectangle 3"/>
          <p:cNvSpPr>
            <a:spLocks noGrp="1" noChangeArrowheads="1"/>
          </p:cNvSpPr>
          <p:nvPr>
            <p:ph idx="1"/>
          </p:nvPr>
        </p:nvSpPr>
        <p:spPr>
          <a:xfrm>
            <a:off x="624114" y="2743200"/>
            <a:ext cx="9550400" cy="4114800"/>
          </a:xfrm>
        </p:spPr>
        <p:txBody>
          <a:bodyPr/>
          <a:lstStyle/>
          <a:p>
            <a:pPr>
              <a:spcBef>
                <a:spcPct val="153000"/>
              </a:spcBef>
              <a:buFontTx/>
              <a:buNone/>
              <a:defRPr/>
            </a:pPr>
            <a:r>
              <a:rPr lang="en-US" altLang="en-US" sz="2800" dirty="0">
                <a:effectLst>
                  <a:outerShdw blurRad="38100" dist="38100" dir="2700000" algn="tl">
                    <a:srgbClr val="FFFFFF"/>
                  </a:outerShdw>
                </a:effectLst>
              </a:rPr>
              <a:t>Electrons in atoms are arranged as</a:t>
            </a:r>
          </a:p>
          <a:p>
            <a:pPr>
              <a:spcBef>
                <a:spcPct val="108000"/>
              </a:spcBef>
              <a:buFontTx/>
              <a:buNone/>
              <a:defRPr/>
            </a:pPr>
            <a:r>
              <a:rPr lang="en-US" altLang="en-US" sz="3200" dirty="0">
                <a:effectLst>
                  <a:outerShdw blurRad="38100" dist="38100" dir="2700000" algn="tl">
                    <a:srgbClr val="FFFFFF"/>
                  </a:outerShdw>
                </a:effectLst>
              </a:rPr>
              <a:t>LEVELS</a:t>
            </a:r>
            <a:r>
              <a:rPr lang="en-US" altLang="en-US" sz="2800" dirty="0">
                <a:effectLst>
                  <a:outerShdw blurRad="38100" dist="38100" dir="2700000" algn="tl">
                    <a:srgbClr val="FFFFFF"/>
                  </a:outerShdw>
                </a:effectLst>
              </a:rPr>
              <a:t> (n)</a:t>
            </a:r>
          </a:p>
          <a:p>
            <a:pPr>
              <a:spcBef>
                <a:spcPct val="150000"/>
              </a:spcBef>
              <a:buFontTx/>
              <a:buNone/>
              <a:defRPr/>
            </a:pPr>
            <a:r>
              <a:rPr lang="en-US" altLang="en-US" sz="3200" dirty="0">
                <a:effectLst>
                  <a:outerShdw blurRad="38100" dist="38100" dir="2700000" algn="tl">
                    <a:srgbClr val="FFFFFF"/>
                  </a:outerShdw>
                </a:effectLst>
              </a:rPr>
              <a:t>SUBLEVELS</a:t>
            </a:r>
            <a:r>
              <a:rPr lang="en-US" altLang="en-US" sz="2800" dirty="0">
                <a:effectLst>
                  <a:outerShdw blurRad="38100" dist="38100" dir="2700000" algn="tl">
                    <a:srgbClr val="FFFFFF"/>
                  </a:outerShdw>
                </a:effectLst>
              </a:rPr>
              <a:t> (l)</a:t>
            </a:r>
          </a:p>
          <a:p>
            <a:pPr>
              <a:spcBef>
                <a:spcPct val="150000"/>
              </a:spcBef>
              <a:buFontTx/>
              <a:buNone/>
              <a:defRPr/>
            </a:pPr>
            <a:r>
              <a:rPr lang="en-US" altLang="en-US" sz="3200" dirty="0">
                <a:effectLst>
                  <a:outerShdw blurRad="38100" dist="38100" dir="2700000" algn="tl">
                    <a:srgbClr val="FFFFFF"/>
                  </a:outerShdw>
                </a:effectLst>
              </a:rPr>
              <a:t>ORBITALS</a:t>
            </a:r>
            <a:r>
              <a:rPr lang="en-US" altLang="en-US" sz="2800" dirty="0">
                <a:effectLst>
                  <a:outerShdw blurRad="38100" dist="38100" dir="2700000" algn="tl">
                    <a:srgbClr val="FFFFFF"/>
                  </a:outerShdw>
                </a:effectLst>
              </a:rPr>
              <a:t> (m</a:t>
            </a:r>
            <a:r>
              <a:rPr lang="en-US" altLang="en-US" sz="2800" baseline="-25000" dirty="0">
                <a:effectLst>
                  <a:outerShdw blurRad="38100" dist="38100" dir="2700000" algn="tl">
                    <a:srgbClr val="FFFFFF"/>
                  </a:outerShdw>
                </a:effectLst>
              </a:rPr>
              <a:t>l</a:t>
            </a:r>
            <a:r>
              <a:rPr lang="en-US" altLang="en-US" sz="2800" dirty="0">
                <a:effectLst>
                  <a:outerShdw blurRad="38100" dist="38100" dir="2700000" algn="tl">
                    <a:srgbClr val="FFFFFF"/>
                  </a:outerShdw>
                </a:effectLst>
              </a:rPr>
              <a:t>)</a:t>
            </a:r>
          </a:p>
        </p:txBody>
      </p:sp>
      <p:sp>
        <p:nvSpPr>
          <p:cNvPr id="185348" name="AutoShape 4"/>
          <p:cNvSpPr>
            <a:spLocks noChangeArrowheads="1"/>
          </p:cNvSpPr>
          <p:nvPr/>
        </p:nvSpPr>
        <p:spPr bwMode="auto">
          <a:xfrm rot="16200000" flipH="1">
            <a:off x="1624806" y="4197350"/>
            <a:ext cx="603250" cy="603250"/>
          </a:xfrm>
          <a:prstGeom prst="rightArrow">
            <a:avLst>
              <a:gd name="adj1" fmla="val 50000"/>
              <a:gd name="adj2" fmla="val 500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US" sz="2800">
              <a:solidFill>
                <a:srgbClr val="FAFD00"/>
              </a:solidFill>
              <a:effectLst>
                <a:outerShdw blurRad="38100" dist="38100" dir="2700000" algn="tl">
                  <a:srgbClr val="000000">
                    <a:alpha val="43137"/>
                  </a:srgbClr>
                </a:outerShdw>
              </a:effectLst>
              <a:cs typeface="Arial" panose="020B0604020202020204" pitchFamily="34" charset="0"/>
            </a:endParaRPr>
          </a:p>
        </p:txBody>
      </p:sp>
      <p:sp>
        <p:nvSpPr>
          <p:cNvPr id="185349" name="AutoShape 5"/>
          <p:cNvSpPr>
            <a:spLocks noChangeArrowheads="1"/>
          </p:cNvSpPr>
          <p:nvPr/>
        </p:nvSpPr>
        <p:spPr bwMode="auto">
          <a:xfrm rot="16200000" flipH="1">
            <a:off x="1626394" y="5489575"/>
            <a:ext cx="603250" cy="603250"/>
          </a:xfrm>
          <a:prstGeom prst="rightArrow">
            <a:avLst>
              <a:gd name="adj1" fmla="val 50000"/>
              <a:gd name="adj2" fmla="val 50005"/>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en-US" sz="2800">
              <a:solidFill>
                <a:srgbClr val="FAFD00"/>
              </a:solidFill>
              <a:effectLst>
                <a:outerShdw blurRad="38100" dist="38100" dir="2700000" algn="tl">
                  <a:srgbClr val="000000">
                    <a:alpha val="43137"/>
                  </a:srgbClr>
                </a:outerShdw>
              </a:effectLst>
              <a:cs typeface="Arial" panose="020B0604020202020204" pitchFamily="34" charset="0"/>
            </a:endParaRPr>
          </a:p>
        </p:txBody>
      </p:sp>
      <p:pic>
        <p:nvPicPr>
          <p:cNvPr id="13318"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6855" y="3402014"/>
            <a:ext cx="1655762" cy="320357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1"/>
          <p:cNvSpPr/>
          <p:nvPr/>
        </p:nvSpPr>
        <p:spPr>
          <a:xfrm>
            <a:off x="457427" y="644744"/>
            <a:ext cx="11451772" cy="867930"/>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sz="2800" dirty="0">
                <a:solidFill>
                  <a:prstClr val="black"/>
                </a:solidFill>
                <a:latin typeface="Calibri" panose="020F0502020204030204"/>
              </a:rPr>
              <a:t>Electronic configuration of an element is the arrangement of electrons of the atom of the element in various energy levels.</a:t>
            </a:r>
          </a:p>
        </p:txBody>
      </p:sp>
      <p:sp>
        <p:nvSpPr>
          <p:cNvPr id="8" name="Title 1"/>
          <p:cNvSpPr txBox="1">
            <a:spLocks/>
          </p:cNvSpPr>
          <p:nvPr/>
        </p:nvSpPr>
        <p:spPr bwMode="auto">
          <a:xfrm>
            <a:off x="1624806" y="207072"/>
            <a:ext cx="7522029" cy="5057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7" tIns="44450" rIns="90487" bIns="44450" numCol="1" anchor="ctr" anchorCtr="0" compatLnSpc="1">
            <a:prstTxWarp prst="textNoShape">
              <a:avLst/>
            </a:prstTxWarp>
            <a:normAutofit fontScale="90000" lnSpcReduction="10000"/>
          </a:bodyPr>
          <a:lstStyle>
            <a:lvl1pPr algn="ctr" rtl="0" eaLnBrk="0" fontAlgn="base" hangingPunct="0">
              <a:lnSpc>
                <a:spcPct val="90000"/>
              </a:lnSpc>
              <a:spcBef>
                <a:spcPct val="0"/>
              </a:spcBef>
              <a:spcAft>
                <a:spcPct val="0"/>
              </a:spcAft>
              <a:defRPr sz="3600" b="1" kern="1200">
                <a:solidFill>
                  <a:schemeClr val="tx2"/>
                </a:solidFill>
                <a:latin typeface="+mj-lt"/>
                <a:ea typeface="+mj-ea"/>
                <a:cs typeface="+mj-cs"/>
              </a:defRPr>
            </a:lvl1pPr>
            <a:lvl2pPr algn="ctr" rtl="0" eaLnBrk="0" fontAlgn="base" hangingPunct="0">
              <a:lnSpc>
                <a:spcPct val="90000"/>
              </a:lnSpc>
              <a:spcBef>
                <a:spcPct val="0"/>
              </a:spcBef>
              <a:spcAft>
                <a:spcPct val="0"/>
              </a:spcAft>
              <a:defRPr sz="3600" b="1">
                <a:solidFill>
                  <a:schemeClr val="tx2"/>
                </a:solidFill>
                <a:latin typeface="Arial" panose="020B0604020202020204" pitchFamily="34" charset="0"/>
              </a:defRPr>
            </a:lvl2pPr>
            <a:lvl3pPr algn="ctr" rtl="0" eaLnBrk="0" fontAlgn="base" hangingPunct="0">
              <a:lnSpc>
                <a:spcPct val="90000"/>
              </a:lnSpc>
              <a:spcBef>
                <a:spcPct val="0"/>
              </a:spcBef>
              <a:spcAft>
                <a:spcPct val="0"/>
              </a:spcAft>
              <a:defRPr sz="3600" b="1">
                <a:solidFill>
                  <a:schemeClr val="tx2"/>
                </a:solidFill>
                <a:latin typeface="Arial" panose="020B0604020202020204" pitchFamily="34" charset="0"/>
              </a:defRPr>
            </a:lvl3pPr>
            <a:lvl4pPr algn="ctr" rtl="0" eaLnBrk="0" fontAlgn="base" hangingPunct="0">
              <a:lnSpc>
                <a:spcPct val="90000"/>
              </a:lnSpc>
              <a:spcBef>
                <a:spcPct val="0"/>
              </a:spcBef>
              <a:spcAft>
                <a:spcPct val="0"/>
              </a:spcAft>
              <a:defRPr sz="3600" b="1">
                <a:solidFill>
                  <a:schemeClr val="tx2"/>
                </a:solidFill>
                <a:latin typeface="Arial" panose="020B0604020202020204" pitchFamily="34" charset="0"/>
              </a:defRPr>
            </a:lvl4pPr>
            <a:lvl5pPr algn="ctr" rtl="0" eaLnBrk="0" fontAlgn="base" hangingPunct="0">
              <a:lnSpc>
                <a:spcPct val="90000"/>
              </a:lnSpc>
              <a:spcBef>
                <a:spcPct val="0"/>
              </a:spcBef>
              <a:spcAft>
                <a:spcPct val="0"/>
              </a:spcAft>
              <a:defRPr sz="3600" b="1">
                <a:solidFill>
                  <a:schemeClr val="tx2"/>
                </a:solidFill>
                <a:latin typeface="Arial" panose="020B0604020202020204" pitchFamily="34" charset="0"/>
              </a:defRPr>
            </a:lvl5pPr>
            <a:lvl6pPr marL="457200" algn="ctr" rtl="0" eaLnBrk="0" fontAlgn="base" hangingPunct="0">
              <a:lnSpc>
                <a:spcPct val="90000"/>
              </a:lnSpc>
              <a:spcBef>
                <a:spcPct val="0"/>
              </a:spcBef>
              <a:spcAft>
                <a:spcPct val="0"/>
              </a:spcAft>
              <a:defRPr sz="3600" b="1">
                <a:solidFill>
                  <a:schemeClr val="tx2"/>
                </a:solidFill>
                <a:latin typeface="Arial" panose="020B0604020202020204" pitchFamily="34" charset="0"/>
              </a:defRPr>
            </a:lvl6pPr>
            <a:lvl7pPr marL="914400" algn="ctr" rtl="0" eaLnBrk="0" fontAlgn="base" hangingPunct="0">
              <a:lnSpc>
                <a:spcPct val="90000"/>
              </a:lnSpc>
              <a:spcBef>
                <a:spcPct val="0"/>
              </a:spcBef>
              <a:spcAft>
                <a:spcPct val="0"/>
              </a:spcAft>
              <a:defRPr sz="3600" b="1">
                <a:solidFill>
                  <a:schemeClr val="tx2"/>
                </a:solidFill>
                <a:latin typeface="Arial" panose="020B0604020202020204" pitchFamily="34" charset="0"/>
              </a:defRPr>
            </a:lvl7pPr>
            <a:lvl8pPr marL="1371600" algn="ctr" rtl="0" eaLnBrk="0" fontAlgn="base" hangingPunct="0">
              <a:lnSpc>
                <a:spcPct val="90000"/>
              </a:lnSpc>
              <a:spcBef>
                <a:spcPct val="0"/>
              </a:spcBef>
              <a:spcAft>
                <a:spcPct val="0"/>
              </a:spcAft>
              <a:defRPr sz="3600" b="1">
                <a:solidFill>
                  <a:schemeClr val="tx2"/>
                </a:solidFill>
                <a:latin typeface="Arial" panose="020B0604020202020204" pitchFamily="34" charset="0"/>
              </a:defRPr>
            </a:lvl8pPr>
            <a:lvl9pPr marL="1828800" algn="ctr" rtl="0" eaLnBrk="0" fontAlgn="base" hangingPunct="0">
              <a:lnSpc>
                <a:spcPct val="90000"/>
              </a:lnSpc>
              <a:spcBef>
                <a:spcPct val="0"/>
              </a:spcBef>
              <a:spcAft>
                <a:spcPct val="0"/>
              </a:spcAft>
              <a:defRPr sz="3600" b="1">
                <a:solidFill>
                  <a:schemeClr val="tx2"/>
                </a:solidFill>
                <a:latin typeface="Arial" panose="020B0604020202020204" pitchFamily="34" charset="0"/>
              </a:defRPr>
            </a:lvl9pPr>
          </a:lstStyle>
          <a:p>
            <a:r>
              <a:rPr lang="en-US" u="sng" dirty="0" smtClean="0">
                <a:solidFill>
                  <a:schemeClr val="accent6"/>
                </a:solidFill>
              </a:rPr>
              <a:t>Electronic Configuration</a:t>
            </a:r>
            <a:endParaRPr lang="en-US" u="sng" dirty="0">
              <a:solidFill>
                <a:schemeClr val="accent6"/>
              </a:solidFill>
            </a:endParaRPr>
          </a:p>
        </p:txBody>
      </p:sp>
    </p:spTree>
    <p:extLst>
      <p:ext uri="{BB962C8B-B14F-4D97-AF65-F5344CB8AC3E}">
        <p14:creationId xmlns:p14="http://schemas.microsoft.com/office/powerpoint/2010/main" val="3575747214"/>
      </p:ext>
    </p:extLst>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2372897" y="265091"/>
            <a:ext cx="7167093" cy="534473"/>
          </a:xfrm>
          <a:effectLst>
            <a:outerShdw dist="53882" dir="2700000" algn="ctr" rotWithShape="0">
              <a:srgbClr val="000000"/>
            </a:outerShdw>
          </a:effectLst>
        </p:spPr>
        <p:txBody>
          <a:bodyPr/>
          <a:lstStyle/>
          <a:p>
            <a:pPr>
              <a:defRPr/>
            </a:pPr>
            <a:r>
              <a:rPr lang="en-US" altLang="en-US" sz="3200" dirty="0">
                <a:solidFill>
                  <a:srgbClr val="FAFD00"/>
                </a:solidFill>
                <a:effectLst>
                  <a:outerShdw blurRad="38100" dist="38100" dir="2700000" algn="tl">
                    <a:srgbClr val="000000"/>
                  </a:outerShdw>
                </a:effectLst>
                <a:latin typeface="Comic Sans MS" panose="030F0702030302020204" pitchFamily="66" charset="0"/>
              </a:rPr>
              <a:t>QUANTUM NUMBERS</a:t>
            </a:r>
            <a:endParaRPr lang="en-US" altLang="en-US" sz="3200" dirty="0">
              <a:solidFill>
                <a:srgbClr val="FAFD00"/>
              </a:solidFill>
              <a:effectLst>
                <a:outerShdw blurRad="38100" dist="38100" dir="2700000" algn="tl">
                  <a:srgbClr val="000000"/>
                </a:outerShdw>
              </a:effectLst>
            </a:endParaRPr>
          </a:p>
        </p:txBody>
      </p:sp>
      <p:sp>
        <p:nvSpPr>
          <p:cNvPr id="102403" name="Rectangle 3"/>
          <p:cNvSpPr>
            <a:spLocks noGrp="1" noChangeArrowheads="1"/>
          </p:cNvSpPr>
          <p:nvPr>
            <p:ph idx="1"/>
          </p:nvPr>
        </p:nvSpPr>
        <p:spPr>
          <a:xfrm>
            <a:off x="685800" y="832834"/>
            <a:ext cx="9978980" cy="5522890"/>
          </a:xfrm>
        </p:spPr>
        <p:txBody>
          <a:bodyPr/>
          <a:lstStyle/>
          <a:p>
            <a:pPr>
              <a:lnSpc>
                <a:spcPct val="80000"/>
              </a:lnSpc>
              <a:buFontTx/>
              <a:buNone/>
              <a:defRPr/>
            </a:pPr>
            <a:r>
              <a:rPr lang="en-US" altLang="en-US" dirty="0" smtClean="0">
                <a:effectLst>
                  <a:outerShdw blurRad="38100" dist="38100" dir="2700000" algn="tl">
                    <a:srgbClr val="FFFFFF"/>
                  </a:outerShdw>
                </a:effectLst>
              </a:rPr>
              <a:t>The </a:t>
            </a:r>
            <a:r>
              <a:rPr lang="en-US" altLang="en-US" dirty="0" smtClean="0">
                <a:solidFill>
                  <a:schemeClr val="hlink"/>
                </a:solidFill>
                <a:effectLst>
                  <a:outerShdw blurRad="38100" dist="38100" dir="2700000" algn="tl">
                    <a:srgbClr val="000000"/>
                  </a:outerShdw>
                </a:effectLst>
              </a:rPr>
              <a:t>shape, size, and energy</a:t>
            </a:r>
            <a:r>
              <a:rPr lang="en-US" altLang="en-US" dirty="0" smtClean="0">
                <a:effectLst>
                  <a:outerShdw blurRad="38100" dist="38100" dir="2700000" algn="tl">
                    <a:srgbClr val="FFFFFF"/>
                  </a:outerShdw>
                </a:effectLst>
              </a:rPr>
              <a:t> of each orbital is a function of 3 quantum numbers which describe the location of an electron within an atom or ion</a:t>
            </a:r>
          </a:p>
          <a:p>
            <a:pPr algn="ctr">
              <a:lnSpc>
                <a:spcPct val="80000"/>
              </a:lnSpc>
              <a:buFontTx/>
              <a:buNone/>
              <a:defRPr/>
            </a:pPr>
            <a:r>
              <a:rPr lang="en-US" altLang="en-US" dirty="0" smtClean="0">
                <a:effectLst>
                  <a:outerShdw blurRad="38100" dist="38100" dir="2700000" algn="tl">
                    <a:srgbClr val="FFFFFF"/>
                  </a:outerShdw>
                </a:effectLst>
              </a:rPr>
              <a:t>Types of Quantum numbers</a:t>
            </a:r>
          </a:p>
          <a:p>
            <a:pPr>
              <a:lnSpc>
                <a:spcPct val="80000"/>
              </a:lnSpc>
              <a:buFontTx/>
              <a:buNone/>
              <a:defRPr/>
            </a:pPr>
            <a:r>
              <a:rPr lang="en-US" altLang="en-US" sz="3600" dirty="0">
                <a:solidFill>
                  <a:schemeClr val="hlink"/>
                </a:solidFill>
                <a:effectLst>
                  <a:outerShdw blurRad="38100" dist="38100" dir="2700000" algn="tl">
                    <a:srgbClr val="000000"/>
                  </a:outerShdw>
                </a:effectLst>
              </a:rPr>
              <a:t>n </a:t>
            </a:r>
            <a:r>
              <a:rPr lang="en-US" altLang="en-US" sz="2800" dirty="0" smtClean="0">
                <a:solidFill>
                  <a:schemeClr val="tx2"/>
                </a:solidFill>
                <a:effectLst>
                  <a:outerShdw blurRad="38100" dist="38100" dir="2700000" algn="tl">
                    <a:srgbClr val="FFFFFF"/>
                  </a:outerShdw>
                </a:effectLst>
              </a:rPr>
              <a:t>principal </a:t>
            </a:r>
            <a:r>
              <a:rPr lang="en-US" altLang="en-US" sz="2800" dirty="0">
                <a:effectLst>
                  <a:outerShdw blurRad="38100" dist="38100" dir="2700000" algn="tl">
                    <a:srgbClr val="FFFFFF"/>
                  </a:outerShdw>
                </a:effectLst>
              </a:rPr>
              <a:t>Quantum numbers </a:t>
            </a:r>
            <a:r>
              <a:rPr lang="en-US" altLang="en-US" dirty="0" smtClean="0">
                <a:effectLst>
                  <a:outerShdw blurRad="38100" dist="38100" dir="2700000" algn="tl">
                    <a:srgbClr val="FFFFFF"/>
                  </a:outerShdw>
                </a:effectLst>
              </a:rPr>
              <a:t>	---&gt;   energy level</a:t>
            </a:r>
          </a:p>
          <a:p>
            <a:pPr>
              <a:lnSpc>
                <a:spcPct val="80000"/>
              </a:lnSpc>
              <a:buFontTx/>
              <a:buNone/>
              <a:defRPr/>
            </a:pPr>
            <a:r>
              <a:rPr lang="en-US" altLang="en-US" sz="3600" dirty="0">
                <a:solidFill>
                  <a:schemeClr val="hlink"/>
                </a:solidFill>
                <a:effectLst>
                  <a:outerShdw blurRad="38100" dist="38100" dir="2700000" algn="tl">
                    <a:srgbClr val="000000"/>
                  </a:outerShdw>
                </a:effectLst>
              </a:rPr>
              <a:t>l</a:t>
            </a:r>
            <a:r>
              <a:rPr lang="en-US" altLang="en-US" sz="2800" dirty="0">
                <a:effectLst>
                  <a:outerShdw blurRad="38100" dist="38100" dir="2700000" algn="tl">
                    <a:srgbClr val="FFFFFF"/>
                  </a:outerShdw>
                </a:effectLst>
              </a:rPr>
              <a:t>  (Azimuthal or subsidiary Quantum numbers </a:t>
            </a:r>
            <a:r>
              <a:rPr lang="en-US" altLang="en-US" dirty="0" smtClean="0">
                <a:effectLst>
                  <a:outerShdw blurRad="38100" dist="38100" dir="2700000" algn="tl">
                    <a:srgbClr val="FFFFFF"/>
                  </a:outerShdw>
                </a:effectLst>
              </a:rPr>
              <a:t>	---&gt;   shape of orbital</a:t>
            </a:r>
          </a:p>
          <a:p>
            <a:pPr>
              <a:lnSpc>
                <a:spcPct val="80000"/>
              </a:lnSpc>
              <a:buFontTx/>
              <a:buNone/>
              <a:defRPr/>
            </a:pPr>
            <a:r>
              <a:rPr lang="en-US" altLang="en-US" sz="3600" dirty="0">
                <a:solidFill>
                  <a:schemeClr val="hlink"/>
                </a:solidFill>
                <a:effectLst>
                  <a:outerShdw blurRad="38100" dist="38100" dir="2700000" algn="tl">
                    <a:srgbClr val="000000"/>
                  </a:outerShdw>
                </a:effectLst>
              </a:rPr>
              <a:t>m</a:t>
            </a:r>
            <a:r>
              <a:rPr lang="en-US" altLang="en-US" sz="3600" baseline="-25000" dirty="0">
                <a:solidFill>
                  <a:schemeClr val="hlink"/>
                </a:solidFill>
                <a:effectLst>
                  <a:outerShdw blurRad="38100" dist="38100" dir="2700000" algn="tl">
                    <a:srgbClr val="000000"/>
                  </a:outerShdw>
                </a:effectLst>
              </a:rPr>
              <a:t>l</a:t>
            </a:r>
            <a:r>
              <a:rPr lang="en-US" altLang="en-US" sz="3200" baseline="-25000" dirty="0">
                <a:solidFill>
                  <a:schemeClr val="hlink"/>
                </a:solidFill>
              </a:rPr>
              <a:t> </a:t>
            </a:r>
            <a:r>
              <a:rPr lang="en-US" altLang="en-US" sz="2800" dirty="0">
                <a:effectLst>
                  <a:outerShdw blurRad="38100" dist="38100" dir="2700000" algn="tl">
                    <a:srgbClr val="FFFFFF"/>
                  </a:outerShdw>
                </a:effectLst>
              </a:rPr>
              <a:t>(</a:t>
            </a:r>
            <a:r>
              <a:rPr lang="en-US" altLang="en-US" sz="2800" dirty="0" smtClean="0">
                <a:effectLst>
                  <a:outerShdw blurRad="38100" dist="38100" dir="2700000" algn="tl">
                    <a:srgbClr val="FFFFFF"/>
                  </a:outerShdw>
                </a:effectLst>
              </a:rPr>
              <a:t>magnetic </a:t>
            </a:r>
            <a:r>
              <a:rPr lang="en-US" altLang="en-US" dirty="0">
                <a:effectLst>
                  <a:outerShdw blurRad="38100" dist="38100" dir="2700000" algn="tl">
                    <a:srgbClr val="FFFFFF"/>
                  </a:outerShdw>
                </a:effectLst>
              </a:rPr>
              <a:t>Quantum numbers </a:t>
            </a:r>
            <a:r>
              <a:rPr lang="en-US" altLang="en-US" dirty="0" smtClean="0">
                <a:effectLst>
                  <a:outerShdw blurRad="38100" dist="38100" dir="2700000" algn="tl">
                    <a:srgbClr val="FFFFFF"/>
                  </a:outerShdw>
                </a:effectLst>
              </a:rPr>
              <a:t>---&gt;  designates a particular 				suborbital</a:t>
            </a:r>
          </a:p>
          <a:p>
            <a:pPr>
              <a:lnSpc>
                <a:spcPct val="80000"/>
              </a:lnSpc>
              <a:buFontTx/>
              <a:buNone/>
              <a:defRPr/>
            </a:pPr>
            <a:r>
              <a:rPr lang="en-US" altLang="en-US" dirty="0" smtClean="0">
                <a:effectLst>
                  <a:outerShdw blurRad="38100" dist="38100" dir="2700000" algn="tl">
                    <a:srgbClr val="FFFFFF"/>
                  </a:outerShdw>
                </a:effectLst>
              </a:rPr>
              <a:t>The fourth quantum number is not derived from the wave function</a:t>
            </a:r>
          </a:p>
          <a:p>
            <a:pPr>
              <a:lnSpc>
                <a:spcPct val="80000"/>
              </a:lnSpc>
              <a:buFontTx/>
              <a:buNone/>
              <a:defRPr/>
            </a:pPr>
            <a:r>
              <a:rPr lang="en-US" altLang="en-US" sz="3600" dirty="0">
                <a:solidFill>
                  <a:schemeClr val="hlink"/>
                </a:solidFill>
                <a:effectLst>
                  <a:outerShdw blurRad="38100" dist="38100" dir="2700000" algn="tl">
                    <a:srgbClr val="000000"/>
                  </a:outerShdw>
                </a:effectLst>
              </a:rPr>
              <a:t>s</a:t>
            </a:r>
            <a:r>
              <a:rPr lang="en-US" altLang="en-US" sz="3200" baseline="-25000" dirty="0">
                <a:solidFill>
                  <a:schemeClr val="hlink"/>
                </a:solidFill>
              </a:rPr>
              <a:t> </a:t>
            </a:r>
            <a:r>
              <a:rPr lang="en-US" altLang="en-US" sz="2800" dirty="0">
                <a:effectLst>
                  <a:outerShdw blurRad="38100" dist="38100" dir="2700000" algn="tl">
                    <a:srgbClr val="FFFFFF"/>
                  </a:outerShdw>
                </a:effectLst>
              </a:rPr>
              <a:t>(</a:t>
            </a:r>
            <a:r>
              <a:rPr lang="en-US" altLang="en-US" sz="2800" dirty="0" smtClean="0">
                <a:effectLst>
                  <a:outerShdw blurRad="38100" dist="38100" dir="2700000" algn="tl">
                    <a:srgbClr val="FFFFFF"/>
                  </a:outerShdw>
                </a:effectLst>
              </a:rPr>
              <a:t>spin </a:t>
            </a:r>
            <a:r>
              <a:rPr lang="en-US" altLang="en-US" dirty="0">
                <a:effectLst>
                  <a:outerShdw blurRad="38100" dist="38100" dir="2700000" algn="tl">
                    <a:srgbClr val="FFFFFF"/>
                  </a:outerShdw>
                </a:effectLst>
              </a:rPr>
              <a:t>Quantum numbers </a:t>
            </a:r>
            <a:r>
              <a:rPr lang="en-US" altLang="en-US" dirty="0" smtClean="0">
                <a:effectLst>
                  <a:outerShdw blurRad="38100" dist="38100" dir="2700000" algn="tl">
                    <a:srgbClr val="FFFFFF"/>
                  </a:outerShdw>
                </a:effectLst>
              </a:rPr>
              <a:t>		---&gt; spin of the electron 			(clockwise or counterclockwise: ½ or – ½)</a:t>
            </a:r>
          </a:p>
          <a:p>
            <a:pPr>
              <a:lnSpc>
                <a:spcPct val="80000"/>
              </a:lnSpc>
              <a:buFontTx/>
              <a:buNone/>
              <a:defRPr/>
            </a:pPr>
            <a:endParaRPr lang="en-US" altLang="en-US" dirty="0" smtClean="0">
              <a:effectLst>
                <a:outerShdw blurRad="38100" dist="38100" dir="2700000" algn="tl">
                  <a:srgbClr val="FFFFFF"/>
                </a:outerShdw>
              </a:effectLst>
            </a:endParaRPr>
          </a:p>
          <a:p>
            <a:pPr>
              <a:lnSpc>
                <a:spcPct val="80000"/>
              </a:lnSpc>
              <a:buFontTx/>
              <a:buNone/>
              <a:defRPr/>
            </a:pPr>
            <a:endParaRPr lang="en-US" altLang="en-US" dirty="0" smtClean="0">
              <a:effectLst>
                <a:outerShdw blurRad="38100" dist="38100" dir="2700000" algn="tl">
                  <a:srgbClr val="FFFFFF"/>
                </a:outerShdw>
              </a:effectLst>
            </a:endParaRPr>
          </a:p>
          <a:p>
            <a:pPr>
              <a:lnSpc>
                <a:spcPct val="80000"/>
              </a:lnSpc>
              <a:buFontTx/>
              <a:buNone/>
              <a:defRPr/>
            </a:pPr>
            <a:endParaRPr lang="en-US" altLang="en-US" dirty="0" smtClean="0">
              <a:effectLst>
                <a:outerShdw blurRad="38100" dist="38100" dir="2700000" algn="tl">
                  <a:srgbClr val="FFFFFF"/>
                </a:outerShdw>
              </a:effectLst>
            </a:endParaRPr>
          </a:p>
        </p:txBody>
      </p:sp>
    </p:spTree>
    <p:extLst>
      <p:ext uri="{BB962C8B-B14F-4D97-AF65-F5344CB8AC3E}">
        <p14:creationId xmlns:p14="http://schemas.microsoft.com/office/powerpoint/2010/main" val="153516356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dissolve">
                                      <p:cBhvr>
                                        <p:cTn id="7" dur="500"/>
                                        <p:tgtEl>
                                          <p:spTgt spid="102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03">
                                            <p:txEl>
                                              <p:pRg st="1" end="1"/>
                                            </p:txEl>
                                          </p:spTgt>
                                        </p:tgtEl>
                                        <p:attrNameLst>
                                          <p:attrName>style.visibility</p:attrName>
                                        </p:attrNameLst>
                                      </p:cBhvr>
                                      <p:to>
                                        <p:strVal val="visible"/>
                                      </p:to>
                                    </p:set>
                                    <p:animEffect transition="in" filter="dissolve">
                                      <p:cBhvr>
                                        <p:cTn id="12" dur="500"/>
                                        <p:tgtEl>
                                          <p:spTgt spid="1024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2403">
                                            <p:txEl>
                                              <p:pRg st="2" end="2"/>
                                            </p:txEl>
                                          </p:spTgt>
                                        </p:tgtEl>
                                        <p:attrNameLst>
                                          <p:attrName>style.visibility</p:attrName>
                                        </p:attrNameLst>
                                      </p:cBhvr>
                                      <p:to>
                                        <p:strVal val="visible"/>
                                      </p:to>
                                    </p:set>
                                    <p:animEffect transition="in" filter="dissolve">
                                      <p:cBhvr>
                                        <p:cTn id="17" dur="500"/>
                                        <p:tgtEl>
                                          <p:spTgt spid="1024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2403">
                                            <p:txEl>
                                              <p:pRg st="3" end="3"/>
                                            </p:txEl>
                                          </p:spTgt>
                                        </p:tgtEl>
                                        <p:attrNameLst>
                                          <p:attrName>style.visibility</p:attrName>
                                        </p:attrNameLst>
                                      </p:cBhvr>
                                      <p:to>
                                        <p:strVal val="visible"/>
                                      </p:to>
                                    </p:set>
                                    <p:animEffect transition="in" filter="dissolve">
                                      <p:cBhvr>
                                        <p:cTn id="22" dur="500"/>
                                        <p:tgtEl>
                                          <p:spTgt spid="1024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2403">
                                            <p:txEl>
                                              <p:pRg st="4" end="4"/>
                                            </p:txEl>
                                          </p:spTgt>
                                        </p:tgtEl>
                                        <p:attrNameLst>
                                          <p:attrName>style.visibility</p:attrName>
                                        </p:attrNameLst>
                                      </p:cBhvr>
                                      <p:to>
                                        <p:strVal val="visible"/>
                                      </p:to>
                                    </p:set>
                                    <p:animEffect transition="in" filter="dissolve">
                                      <p:cBhvr>
                                        <p:cTn id="27" dur="500"/>
                                        <p:tgtEl>
                                          <p:spTgt spid="1024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2403">
                                            <p:txEl>
                                              <p:pRg st="5" end="5"/>
                                            </p:txEl>
                                          </p:spTgt>
                                        </p:tgtEl>
                                        <p:attrNameLst>
                                          <p:attrName>style.visibility</p:attrName>
                                        </p:attrNameLst>
                                      </p:cBhvr>
                                      <p:to>
                                        <p:strVal val="visible"/>
                                      </p:to>
                                    </p:set>
                                    <p:animEffect transition="in" filter="dissolve">
                                      <p:cBhvr>
                                        <p:cTn id="32" dur="500"/>
                                        <p:tgtEl>
                                          <p:spTgt spid="1024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2403">
                                            <p:txEl>
                                              <p:pRg st="6" end="6"/>
                                            </p:txEl>
                                          </p:spTgt>
                                        </p:tgtEl>
                                        <p:attrNameLst>
                                          <p:attrName>style.visibility</p:attrName>
                                        </p:attrNameLst>
                                      </p:cBhvr>
                                      <p:to>
                                        <p:strVal val="visible"/>
                                      </p:to>
                                    </p:set>
                                    <p:animEffect transition="in" filter="dissolve">
                                      <p:cBhvr>
                                        <p:cTn id="37" dur="500"/>
                                        <p:tgtEl>
                                          <p:spTgt spid="1024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827313" y="290286"/>
            <a:ext cx="9797143" cy="812800"/>
          </a:xfrm>
        </p:spPr>
        <p:txBody>
          <a:bodyPr>
            <a:normAutofit fontScale="90000"/>
          </a:bodyPr>
          <a:lstStyle/>
          <a:p>
            <a:pPr algn="l">
              <a:defRPr/>
            </a:pPr>
            <a:r>
              <a:rPr lang="en-US" altLang="en-US" sz="6000" dirty="0">
                <a:solidFill>
                  <a:schemeClr val="hlink"/>
                </a:solidFill>
                <a:effectLst>
                  <a:outerShdw blurRad="38100" dist="38100" dir="2700000" algn="tl">
                    <a:srgbClr val="000000"/>
                  </a:outerShdw>
                </a:effectLst>
                <a:latin typeface="Calibri" panose="020F0502020204030204" pitchFamily="34" charset="0"/>
              </a:rPr>
              <a:t>Types of Orbitals and shapes</a:t>
            </a:r>
            <a:endParaRPr lang="en-US" altLang="en-US" sz="6000" dirty="0">
              <a:solidFill>
                <a:srgbClr val="FAFD00"/>
              </a:solidFill>
              <a:effectLst>
                <a:outerShdw blurRad="38100" dist="38100" dir="2700000" algn="tl">
                  <a:srgbClr val="000000"/>
                </a:outerShdw>
              </a:effectLst>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9173251" y="1438678"/>
            <a:ext cx="2073194" cy="1104944"/>
          </a:xfrm>
          <a:prstGeom prst="rect">
            <a:avLst/>
          </a:prstGeom>
        </p:spPr>
      </p:pic>
      <p:pic>
        <p:nvPicPr>
          <p:cNvPr id="5" name="Picture 4"/>
          <p:cNvPicPr>
            <a:picLocks noChangeAspect="1"/>
          </p:cNvPicPr>
          <p:nvPr/>
        </p:nvPicPr>
        <p:blipFill>
          <a:blip r:embed="rId3"/>
          <a:stretch>
            <a:fillRect/>
          </a:stretch>
        </p:blipFill>
        <p:spPr>
          <a:xfrm>
            <a:off x="9134580" y="2638961"/>
            <a:ext cx="2111865" cy="1322950"/>
          </a:xfrm>
          <a:prstGeom prst="rect">
            <a:avLst/>
          </a:prstGeom>
        </p:spPr>
      </p:pic>
      <p:pic>
        <p:nvPicPr>
          <p:cNvPr id="6" name="Picture 5"/>
          <p:cNvPicPr>
            <a:picLocks noChangeAspect="1"/>
          </p:cNvPicPr>
          <p:nvPr/>
        </p:nvPicPr>
        <p:blipFill>
          <a:blip r:embed="rId4"/>
          <a:stretch>
            <a:fillRect/>
          </a:stretch>
        </p:blipFill>
        <p:spPr>
          <a:xfrm>
            <a:off x="9173251" y="4079497"/>
            <a:ext cx="2030903" cy="122089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544887909"/>
              </p:ext>
            </p:extLst>
          </p:nvPr>
        </p:nvGraphicFramePr>
        <p:xfrm>
          <a:off x="317994" y="1438677"/>
          <a:ext cx="8579262" cy="4962125"/>
        </p:xfrm>
        <a:graphic>
          <a:graphicData uri="http://schemas.openxmlformats.org/drawingml/2006/table">
            <a:tbl>
              <a:tblPr firstRow="1" bandRow="1">
                <a:tableStyleId>{5C22544A-7EE6-4342-B048-85BDC9FD1C3A}</a:tableStyleId>
              </a:tblPr>
              <a:tblGrid>
                <a:gridCol w="2045562"/>
                <a:gridCol w="2045562"/>
                <a:gridCol w="2045562"/>
                <a:gridCol w="2442576"/>
              </a:tblGrid>
              <a:tr h="1137154">
                <a:tc>
                  <a:txBody>
                    <a:bodyPr/>
                    <a:lstStyle/>
                    <a:p>
                      <a:r>
                        <a:rPr lang="en-US" sz="2000" dirty="0" smtClean="0"/>
                        <a:t>Types of Orbital</a:t>
                      </a:r>
                      <a:endParaRPr lang="en-US" sz="2000" dirty="0"/>
                    </a:p>
                  </a:txBody>
                  <a:tcPr/>
                </a:tc>
                <a:tc>
                  <a:txBody>
                    <a:bodyPr/>
                    <a:lstStyle/>
                    <a:p>
                      <a:r>
                        <a:rPr lang="en-US" sz="2000" dirty="0" smtClean="0"/>
                        <a:t>Shape</a:t>
                      </a:r>
                      <a:endParaRPr lang="en-US" sz="2000" dirty="0"/>
                    </a:p>
                  </a:txBody>
                  <a:tcPr/>
                </a:tc>
                <a:tc>
                  <a:txBody>
                    <a:bodyPr/>
                    <a:lstStyle/>
                    <a:p>
                      <a:r>
                        <a:rPr lang="en-US" sz="2000" dirty="0" smtClean="0"/>
                        <a:t>Maximum</a:t>
                      </a:r>
                      <a:r>
                        <a:rPr lang="en-US" sz="2000" baseline="0" dirty="0" smtClean="0"/>
                        <a:t> number of electrons </a:t>
                      </a:r>
                      <a:endParaRPr lang="en-US" sz="2000" dirty="0"/>
                    </a:p>
                  </a:txBody>
                  <a:tcPr/>
                </a:tc>
                <a:tc>
                  <a:txBody>
                    <a:bodyPr/>
                    <a:lstStyle/>
                    <a:p>
                      <a:r>
                        <a:rPr lang="en-US" sz="2000" dirty="0" smtClean="0"/>
                        <a:t>Number of sub orbital</a:t>
                      </a:r>
                      <a:endParaRPr lang="en-US" sz="2000" dirty="0"/>
                    </a:p>
                  </a:txBody>
                  <a:tcPr/>
                </a:tc>
              </a:tr>
              <a:tr h="654725">
                <a:tc>
                  <a:txBody>
                    <a:bodyPr/>
                    <a:lstStyle/>
                    <a:p>
                      <a:r>
                        <a:rPr lang="en-US" sz="3200" dirty="0" smtClean="0"/>
                        <a:t>S-orbital</a:t>
                      </a:r>
                      <a:endParaRPr 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smtClean="0"/>
                        <a:t>Spherical</a:t>
                      </a:r>
                    </a:p>
                  </a:txBody>
                  <a:tcPr/>
                </a:tc>
                <a:tc>
                  <a:txBody>
                    <a:bodyPr/>
                    <a:lstStyle/>
                    <a:p>
                      <a:r>
                        <a:rPr lang="en-US" sz="3200" dirty="0" smtClean="0"/>
                        <a:t>2</a:t>
                      </a:r>
                      <a:endParaRPr lang="en-US" sz="3200" dirty="0"/>
                    </a:p>
                  </a:txBody>
                  <a:tcPr/>
                </a:tc>
                <a:tc>
                  <a:txBody>
                    <a:bodyPr/>
                    <a:lstStyle/>
                    <a:p>
                      <a:r>
                        <a:rPr lang="en-US" sz="3200" dirty="0" smtClean="0"/>
                        <a:t>1 </a:t>
                      </a:r>
                      <a:endParaRPr lang="en-US" sz="3200" dirty="0"/>
                    </a:p>
                  </a:txBody>
                  <a:tcPr/>
                </a:tc>
              </a:tr>
              <a:tr h="654725">
                <a:tc>
                  <a:txBody>
                    <a:bodyPr/>
                    <a:lstStyle/>
                    <a:p>
                      <a:r>
                        <a:rPr lang="en-US" sz="3200" dirty="0" smtClean="0"/>
                        <a:t>P-orbital</a:t>
                      </a:r>
                      <a:endParaRPr lang="en-US" sz="3200" dirty="0"/>
                    </a:p>
                  </a:txBody>
                  <a:tcPr/>
                </a:tc>
                <a:tc>
                  <a:txBody>
                    <a:bodyPr/>
                    <a:lstStyle/>
                    <a:p>
                      <a:r>
                        <a:rPr lang="en-US" sz="3200" dirty="0" smtClean="0"/>
                        <a:t>Dumbbell</a:t>
                      </a:r>
                      <a:endParaRPr lang="en-US" sz="3200" dirty="0"/>
                    </a:p>
                  </a:txBody>
                  <a:tcPr/>
                </a:tc>
                <a:tc>
                  <a:txBody>
                    <a:bodyPr/>
                    <a:lstStyle/>
                    <a:p>
                      <a:r>
                        <a:rPr lang="en-US" sz="3200" dirty="0" smtClean="0"/>
                        <a:t>6</a:t>
                      </a:r>
                      <a:endParaRPr lang="en-US" sz="3200" dirty="0"/>
                    </a:p>
                  </a:txBody>
                  <a:tcPr/>
                </a:tc>
                <a:tc>
                  <a:txBody>
                    <a:bodyPr/>
                    <a:lstStyle/>
                    <a:p>
                      <a:r>
                        <a:rPr lang="en-US" sz="3200" dirty="0" smtClean="0"/>
                        <a:t>3</a:t>
                      </a:r>
                      <a:endParaRPr lang="en-US" sz="3200" dirty="0"/>
                    </a:p>
                  </a:txBody>
                  <a:tcPr/>
                </a:tc>
              </a:tr>
              <a:tr h="1206071">
                <a:tc>
                  <a:txBody>
                    <a:bodyPr/>
                    <a:lstStyle/>
                    <a:p>
                      <a:r>
                        <a:rPr lang="en-US" sz="3200" dirty="0" smtClean="0"/>
                        <a:t>D-orbital</a:t>
                      </a:r>
                      <a:endParaRPr lang="en-US" sz="3200" dirty="0"/>
                    </a:p>
                  </a:txBody>
                  <a:tcPr/>
                </a:tc>
                <a:tc>
                  <a:txBody>
                    <a:bodyPr/>
                    <a:lstStyle/>
                    <a:p>
                      <a:r>
                        <a:rPr lang="en-US" sz="3200" dirty="0" smtClean="0"/>
                        <a:t>Double dumbbell</a:t>
                      </a:r>
                      <a:endParaRPr lang="en-US" sz="3200" dirty="0"/>
                    </a:p>
                  </a:txBody>
                  <a:tcPr/>
                </a:tc>
                <a:tc>
                  <a:txBody>
                    <a:bodyPr/>
                    <a:lstStyle/>
                    <a:p>
                      <a:r>
                        <a:rPr lang="en-US" sz="3200" dirty="0" smtClean="0"/>
                        <a:t>10</a:t>
                      </a:r>
                      <a:endParaRPr lang="en-US" sz="3200" dirty="0"/>
                    </a:p>
                  </a:txBody>
                  <a:tcPr/>
                </a:tc>
                <a:tc>
                  <a:txBody>
                    <a:bodyPr/>
                    <a:lstStyle/>
                    <a:p>
                      <a:r>
                        <a:rPr lang="en-US" sz="3200" dirty="0" smtClean="0"/>
                        <a:t>5</a:t>
                      </a:r>
                      <a:endParaRPr lang="en-US" sz="3200" dirty="0"/>
                    </a:p>
                  </a:txBody>
                  <a:tcPr/>
                </a:tc>
              </a:tr>
              <a:tr h="654725">
                <a:tc>
                  <a:txBody>
                    <a:bodyPr/>
                    <a:lstStyle/>
                    <a:p>
                      <a:r>
                        <a:rPr lang="en-US" sz="3200" dirty="0" smtClean="0"/>
                        <a:t>F orbital</a:t>
                      </a:r>
                      <a:endParaRPr lang="en-US" sz="3200" dirty="0"/>
                    </a:p>
                  </a:txBody>
                  <a:tcPr/>
                </a:tc>
                <a:tc>
                  <a:txBody>
                    <a:bodyPr/>
                    <a:lstStyle/>
                    <a:p>
                      <a:r>
                        <a:rPr lang="en-US" sz="3200" dirty="0" smtClean="0"/>
                        <a:t>diffused</a:t>
                      </a:r>
                      <a:endParaRPr lang="en-US" sz="3200" dirty="0"/>
                    </a:p>
                  </a:txBody>
                  <a:tcPr/>
                </a:tc>
                <a:tc>
                  <a:txBody>
                    <a:bodyPr/>
                    <a:lstStyle/>
                    <a:p>
                      <a:r>
                        <a:rPr lang="en-US" sz="3200" dirty="0" smtClean="0"/>
                        <a:t>14</a:t>
                      </a:r>
                      <a:endParaRPr lang="en-US" sz="3200" dirty="0"/>
                    </a:p>
                  </a:txBody>
                  <a:tcPr/>
                </a:tc>
                <a:tc>
                  <a:txBody>
                    <a:bodyPr/>
                    <a:lstStyle/>
                    <a:p>
                      <a:r>
                        <a:rPr lang="en-US" sz="3200" dirty="0" smtClean="0"/>
                        <a:t>7</a:t>
                      </a:r>
                      <a:endParaRPr lang="en-US" sz="3200" dirty="0"/>
                    </a:p>
                  </a:txBody>
                  <a:tcPr/>
                </a:tc>
              </a:tr>
              <a:tr h="654725">
                <a:tc gridSpan="4">
                  <a:txBody>
                    <a:bodyPr/>
                    <a:lstStyle/>
                    <a:p>
                      <a:endParaRPr lang="en-US" sz="3200" dirty="0"/>
                    </a:p>
                  </a:txBody>
                  <a:tcPr/>
                </a:tc>
                <a:tc hMerge="1">
                  <a:txBody>
                    <a:bodyPr/>
                    <a:lstStyle/>
                    <a:p>
                      <a:endParaRPr lang="en-US" sz="3200" dirty="0"/>
                    </a:p>
                  </a:txBody>
                  <a:tcPr/>
                </a:tc>
                <a:tc hMerge="1">
                  <a:txBody>
                    <a:bodyPr/>
                    <a:lstStyle/>
                    <a:p>
                      <a:endParaRPr lang="en-US" sz="3200" dirty="0"/>
                    </a:p>
                  </a:txBody>
                  <a:tcPr/>
                </a:tc>
                <a:tc hMerge="1">
                  <a:txBody>
                    <a:bodyPr/>
                    <a:lstStyle/>
                    <a:p>
                      <a:endParaRPr lang="en-US" sz="3200" dirty="0"/>
                    </a:p>
                  </a:txBody>
                  <a:tcPr/>
                </a:tc>
              </a:tr>
            </a:tbl>
          </a:graphicData>
        </a:graphic>
      </p:graphicFrame>
      <p:pic>
        <p:nvPicPr>
          <p:cNvPr id="7" name="Picture 6"/>
          <p:cNvPicPr>
            <a:picLocks noChangeAspect="1"/>
          </p:cNvPicPr>
          <p:nvPr/>
        </p:nvPicPr>
        <p:blipFill>
          <a:blip r:embed="rId5"/>
          <a:stretch>
            <a:fillRect/>
          </a:stretch>
        </p:blipFill>
        <p:spPr>
          <a:xfrm>
            <a:off x="9299310" y="5417973"/>
            <a:ext cx="1778784" cy="1111740"/>
          </a:xfrm>
          <a:prstGeom prst="rect">
            <a:avLst/>
          </a:prstGeom>
        </p:spPr>
      </p:pic>
    </p:spTree>
    <p:extLst>
      <p:ext uri="{BB962C8B-B14F-4D97-AF65-F5344CB8AC3E}">
        <p14:creationId xmlns:p14="http://schemas.microsoft.com/office/powerpoint/2010/main" val="382105383"/>
      </p:ext>
    </p:extLst>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298" name="Oval 3"/>
          <p:cNvSpPr>
            <a:spLocks noChangeArrowheads="1"/>
          </p:cNvSpPr>
          <p:nvPr/>
        </p:nvSpPr>
        <p:spPr bwMode="auto">
          <a:xfrm>
            <a:off x="6400800" y="4114800"/>
            <a:ext cx="304800" cy="3048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b="1">
                <a:solidFill>
                  <a:srgbClr val="000000"/>
                </a:solidFill>
              </a:rPr>
              <a:t> </a:t>
            </a:r>
          </a:p>
        </p:txBody>
      </p:sp>
      <p:sp>
        <p:nvSpPr>
          <p:cNvPr id="55299" name="Oval 5"/>
          <p:cNvSpPr>
            <a:spLocks noChangeArrowheads="1"/>
          </p:cNvSpPr>
          <p:nvPr/>
        </p:nvSpPr>
        <p:spPr bwMode="auto">
          <a:xfrm>
            <a:off x="6172200" y="4191000"/>
            <a:ext cx="304800" cy="304800"/>
          </a:xfrm>
          <a:prstGeom prst="ellipse">
            <a:avLst/>
          </a:prstGeom>
          <a:gradFill rotWithShape="1">
            <a:gsLst>
              <a:gs pos="0">
                <a:srgbClr val="00CCFF"/>
              </a:gs>
              <a:gs pos="100000">
                <a:srgbClr val="005E76"/>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a:solidFill>
                  <a:srgbClr val="000000"/>
                </a:solidFill>
              </a:rPr>
              <a:t> </a:t>
            </a:r>
          </a:p>
        </p:txBody>
      </p:sp>
      <p:sp>
        <p:nvSpPr>
          <p:cNvPr id="55300" name="Oval 6"/>
          <p:cNvSpPr>
            <a:spLocks noChangeArrowheads="1"/>
          </p:cNvSpPr>
          <p:nvPr/>
        </p:nvSpPr>
        <p:spPr bwMode="auto">
          <a:xfrm>
            <a:off x="4953000" y="3733801"/>
            <a:ext cx="2736850" cy="1433513"/>
          </a:xfrm>
          <a:prstGeom prst="ellipse">
            <a:avLst/>
          </a:prstGeom>
          <a:noFill/>
          <a:ln w="28575">
            <a:solidFill>
              <a:srgbClr val="5F5F5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23559" name="Oval 7"/>
          <p:cNvSpPr>
            <a:spLocks noChangeArrowheads="1"/>
          </p:cNvSpPr>
          <p:nvPr/>
        </p:nvSpPr>
        <p:spPr bwMode="auto">
          <a:xfrm>
            <a:off x="6324601" y="4614864"/>
            <a:ext cx="92075" cy="109537"/>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rPr>
              <a:t> </a:t>
            </a:r>
          </a:p>
        </p:txBody>
      </p:sp>
      <p:sp>
        <p:nvSpPr>
          <p:cNvPr id="55302" name="Oval 8"/>
          <p:cNvSpPr>
            <a:spLocks noChangeArrowheads="1"/>
          </p:cNvSpPr>
          <p:nvPr/>
        </p:nvSpPr>
        <p:spPr bwMode="auto">
          <a:xfrm>
            <a:off x="6019800" y="4267200"/>
            <a:ext cx="304800" cy="3048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b="1">
                <a:solidFill>
                  <a:srgbClr val="000000"/>
                </a:solidFill>
              </a:rPr>
              <a:t> </a:t>
            </a:r>
          </a:p>
        </p:txBody>
      </p:sp>
      <p:sp>
        <p:nvSpPr>
          <p:cNvPr id="55303" name="Text Box 9"/>
          <p:cNvSpPr txBox="1">
            <a:spLocks noChangeArrowheads="1"/>
          </p:cNvSpPr>
          <p:nvPr/>
        </p:nvSpPr>
        <p:spPr bwMode="auto">
          <a:xfrm>
            <a:off x="3810000" y="152400"/>
            <a:ext cx="54816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fontAlgn="base" hangingPunct="1">
              <a:spcBef>
                <a:spcPct val="0"/>
              </a:spcBef>
              <a:spcAft>
                <a:spcPct val="0"/>
              </a:spcAft>
            </a:pPr>
            <a:r>
              <a:rPr lang="en-US" altLang="en-US" sz="3600" b="1">
                <a:solidFill>
                  <a:srgbClr val="FCF67A"/>
                </a:solidFill>
                <a:latin typeface="Verdana" panose="020B0604030504040204" pitchFamily="34" charset="0"/>
              </a:rPr>
              <a:t>4</a:t>
            </a:r>
            <a:r>
              <a:rPr lang="en-US" altLang="en-US" sz="3600" b="1" baseline="30000">
                <a:solidFill>
                  <a:srgbClr val="FCF67A"/>
                </a:solidFill>
                <a:latin typeface="Verdana" panose="020B0604030504040204" pitchFamily="34" charset="0"/>
              </a:rPr>
              <a:t>th</a:t>
            </a:r>
            <a:r>
              <a:rPr lang="en-US" altLang="en-US" sz="3600" b="1">
                <a:solidFill>
                  <a:srgbClr val="FCF67A"/>
                </a:solidFill>
                <a:latin typeface="Verdana" panose="020B0604030504040204" pitchFamily="34" charset="0"/>
              </a:rPr>
              <a:t> Shell of electrons</a:t>
            </a:r>
          </a:p>
        </p:txBody>
      </p:sp>
      <p:sp>
        <p:nvSpPr>
          <p:cNvPr id="55304" name="Rectangle 10"/>
          <p:cNvSpPr>
            <a:spLocks noChangeArrowheads="1"/>
          </p:cNvSpPr>
          <p:nvPr/>
        </p:nvSpPr>
        <p:spPr bwMode="auto">
          <a:xfrm>
            <a:off x="1524000" y="1295400"/>
            <a:ext cx="9144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fontAlgn="base" hangingPunct="1">
              <a:spcBef>
                <a:spcPct val="0"/>
              </a:spcBef>
              <a:spcAft>
                <a:spcPct val="0"/>
              </a:spcAft>
            </a:pPr>
            <a:r>
              <a:rPr lang="en-US" altLang="en-US" sz="3200" b="1" u="sng">
                <a:solidFill>
                  <a:srgbClr val="FF4545"/>
                </a:solidFill>
                <a:latin typeface="Verdana" panose="020B0604030504040204" pitchFamily="34" charset="0"/>
              </a:rPr>
              <a:t>s</a:t>
            </a:r>
            <a:r>
              <a:rPr lang="en-US" altLang="en-US" sz="3200" b="1" u="sng">
                <a:solidFill>
                  <a:srgbClr val="FCF67A"/>
                </a:solidFill>
                <a:latin typeface="Verdana" panose="020B0604030504040204" pitchFamily="34" charset="0"/>
              </a:rPr>
              <a:t>  orbital </a:t>
            </a:r>
            <a:r>
              <a:rPr lang="en-US" altLang="en-US" sz="3200" b="1">
                <a:solidFill>
                  <a:srgbClr val="FCF67A"/>
                </a:solidFill>
                <a:latin typeface="Verdana" panose="020B0604030504040204" pitchFamily="34" charset="0"/>
              </a:rPr>
              <a:t>  </a:t>
            </a:r>
            <a:r>
              <a:rPr lang="en-US" altLang="en-US" sz="3200" b="1" u="sng">
                <a:solidFill>
                  <a:srgbClr val="FF4545"/>
                </a:solidFill>
                <a:latin typeface="Verdana" panose="020B0604030504040204" pitchFamily="34" charset="0"/>
              </a:rPr>
              <a:t>p</a:t>
            </a:r>
            <a:r>
              <a:rPr lang="en-US" altLang="en-US" sz="3200" b="1" u="sng">
                <a:solidFill>
                  <a:srgbClr val="FCF67A"/>
                </a:solidFill>
                <a:latin typeface="Verdana" panose="020B0604030504040204" pitchFamily="34" charset="0"/>
              </a:rPr>
              <a:t> orbital</a:t>
            </a:r>
            <a:r>
              <a:rPr lang="en-US" altLang="en-US" sz="3200" b="1">
                <a:solidFill>
                  <a:srgbClr val="FCF67A"/>
                </a:solidFill>
                <a:latin typeface="Verdana" panose="020B0604030504040204" pitchFamily="34" charset="0"/>
              </a:rPr>
              <a:t>  </a:t>
            </a:r>
            <a:r>
              <a:rPr lang="en-US" altLang="en-US" sz="3200" b="1" u="sng">
                <a:solidFill>
                  <a:srgbClr val="FF4545"/>
                </a:solidFill>
                <a:latin typeface="Verdana" panose="020B0604030504040204" pitchFamily="34" charset="0"/>
              </a:rPr>
              <a:t>d</a:t>
            </a:r>
            <a:r>
              <a:rPr lang="en-US" altLang="en-US" sz="3200" b="1" u="sng">
                <a:solidFill>
                  <a:srgbClr val="FCF67A"/>
                </a:solidFill>
                <a:latin typeface="Verdana" panose="020B0604030504040204" pitchFamily="34" charset="0"/>
              </a:rPr>
              <a:t> orbital</a:t>
            </a:r>
            <a:r>
              <a:rPr lang="en-US" altLang="en-US" sz="3200" b="1">
                <a:solidFill>
                  <a:srgbClr val="FCF67A"/>
                </a:solidFill>
                <a:latin typeface="Verdana" panose="020B0604030504040204" pitchFamily="34" charset="0"/>
              </a:rPr>
              <a:t>  </a:t>
            </a:r>
            <a:r>
              <a:rPr lang="en-US" altLang="en-US" sz="3200" b="1" u="sng">
                <a:solidFill>
                  <a:srgbClr val="FF4545"/>
                </a:solidFill>
                <a:latin typeface="Verdana" panose="020B0604030504040204" pitchFamily="34" charset="0"/>
              </a:rPr>
              <a:t>f</a:t>
            </a:r>
            <a:r>
              <a:rPr lang="en-US" altLang="en-US" sz="3200" b="1" u="sng">
                <a:solidFill>
                  <a:srgbClr val="FCF67A"/>
                </a:solidFill>
                <a:latin typeface="Verdana" panose="020B0604030504040204" pitchFamily="34" charset="0"/>
              </a:rPr>
              <a:t> orbital</a:t>
            </a:r>
          </a:p>
        </p:txBody>
      </p:sp>
      <p:sp>
        <p:nvSpPr>
          <p:cNvPr id="23563" name="Oval 11"/>
          <p:cNvSpPr>
            <a:spLocks noChangeArrowheads="1"/>
          </p:cNvSpPr>
          <p:nvPr/>
        </p:nvSpPr>
        <p:spPr bwMode="auto">
          <a:xfrm>
            <a:off x="6537326" y="3014664"/>
            <a:ext cx="92075" cy="109537"/>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06" name="Oval 12"/>
          <p:cNvSpPr>
            <a:spLocks noChangeArrowheads="1"/>
          </p:cNvSpPr>
          <p:nvPr/>
        </p:nvSpPr>
        <p:spPr bwMode="auto">
          <a:xfrm>
            <a:off x="4038600" y="3200400"/>
            <a:ext cx="4572000" cy="2590800"/>
          </a:xfrm>
          <a:prstGeom prst="ellipse">
            <a:avLst/>
          </a:prstGeom>
          <a:noFill/>
          <a:ln w="50800">
            <a:solidFill>
              <a:srgbClr val="96969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55307" name="Oval 13"/>
          <p:cNvSpPr>
            <a:spLocks noChangeArrowheads="1"/>
          </p:cNvSpPr>
          <p:nvPr/>
        </p:nvSpPr>
        <p:spPr bwMode="auto">
          <a:xfrm>
            <a:off x="6324600" y="3124200"/>
            <a:ext cx="152400" cy="152400"/>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08" name="Oval 14"/>
          <p:cNvSpPr>
            <a:spLocks noChangeArrowheads="1"/>
          </p:cNvSpPr>
          <p:nvPr/>
        </p:nvSpPr>
        <p:spPr bwMode="auto">
          <a:xfrm>
            <a:off x="6248401" y="5757864"/>
            <a:ext cx="92075" cy="109537"/>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09" name="Oval 15"/>
          <p:cNvSpPr>
            <a:spLocks noChangeArrowheads="1"/>
          </p:cNvSpPr>
          <p:nvPr/>
        </p:nvSpPr>
        <p:spPr bwMode="auto">
          <a:xfrm>
            <a:off x="7696201" y="3395664"/>
            <a:ext cx="92075" cy="109537"/>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10" name="Oval 16"/>
          <p:cNvSpPr>
            <a:spLocks noChangeArrowheads="1"/>
          </p:cNvSpPr>
          <p:nvPr/>
        </p:nvSpPr>
        <p:spPr bwMode="auto">
          <a:xfrm>
            <a:off x="7832726" y="5410200"/>
            <a:ext cx="92075" cy="109538"/>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11" name="Oval 17"/>
          <p:cNvSpPr>
            <a:spLocks noChangeArrowheads="1"/>
          </p:cNvSpPr>
          <p:nvPr/>
        </p:nvSpPr>
        <p:spPr bwMode="auto">
          <a:xfrm>
            <a:off x="4343401" y="3733800"/>
            <a:ext cx="92075" cy="109538"/>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12" name="Oval 18"/>
          <p:cNvSpPr>
            <a:spLocks noChangeArrowheads="1"/>
          </p:cNvSpPr>
          <p:nvPr/>
        </p:nvSpPr>
        <p:spPr bwMode="auto">
          <a:xfrm>
            <a:off x="4479926" y="5257800"/>
            <a:ext cx="92075" cy="109538"/>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13" name="Oval 20"/>
          <p:cNvSpPr>
            <a:spLocks noChangeArrowheads="1"/>
          </p:cNvSpPr>
          <p:nvPr/>
        </p:nvSpPr>
        <p:spPr bwMode="auto">
          <a:xfrm>
            <a:off x="6019800" y="4038600"/>
            <a:ext cx="304800" cy="304800"/>
          </a:xfrm>
          <a:prstGeom prst="ellipse">
            <a:avLst/>
          </a:prstGeom>
          <a:gradFill rotWithShape="1">
            <a:gsLst>
              <a:gs pos="0">
                <a:srgbClr val="00CCFF"/>
              </a:gs>
              <a:gs pos="100000">
                <a:srgbClr val="005E76"/>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a:solidFill>
                  <a:srgbClr val="000000"/>
                </a:solidFill>
              </a:rPr>
              <a:t> </a:t>
            </a:r>
          </a:p>
        </p:txBody>
      </p:sp>
      <p:sp>
        <p:nvSpPr>
          <p:cNvPr id="55314" name="Oval 21"/>
          <p:cNvSpPr>
            <a:spLocks noChangeArrowheads="1"/>
          </p:cNvSpPr>
          <p:nvPr/>
        </p:nvSpPr>
        <p:spPr bwMode="auto">
          <a:xfrm rot="7946174">
            <a:off x="6248400" y="4038600"/>
            <a:ext cx="304800" cy="304800"/>
          </a:xfrm>
          <a:prstGeom prst="ellipse">
            <a:avLst/>
          </a:prstGeom>
          <a:gradFill rotWithShape="1">
            <a:gsLst>
              <a:gs pos="0">
                <a:srgbClr val="00CCFF"/>
              </a:gs>
              <a:gs pos="100000">
                <a:srgbClr val="005E76"/>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a:solidFill>
                  <a:srgbClr val="000000"/>
                </a:solidFill>
              </a:rPr>
              <a:t> </a:t>
            </a:r>
          </a:p>
        </p:txBody>
      </p:sp>
      <p:sp>
        <p:nvSpPr>
          <p:cNvPr id="55315" name="Oval 22"/>
          <p:cNvSpPr>
            <a:spLocks noChangeArrowheads="1"/>
          </p:cNvSpPr>
          <p:nvPr/>
        </p:nvSpPr>
        <p:spPr bwMode="auto">
          <a:xfrm rot="7946174">
            <a:off x="6248400" y="4191000"/>
            <a:ext cx="304800" cy="3048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b="1">
                <a:solidFill>
                  <a:srgbClr val="000000"/>
                </a:solidFill>
              </a:rPr>
              <a:t> </a:t>
            </a:r>
          </a:p>
        </p:txBody>
      </p:sp>
      <p:sp>
        <p:nvSpPr>
          <p:cNvPr id="55316" name="Oval 23"/>
          <p:cNvSpPr>
            <a:spLocks noChangeArrowheads="1"/>
          </p:cNvSpPr>
          <p:nvPr/>
        </p:nvSpPr>
        <p:spPr bwMode="auto">
          <a:xfrm>
            <a:off x="6324600" y="4267200"/>
            <a:ext cx="304800" cy="304800"/>
          </a:xfrm>
          <a:prstGeom prst="ellipse">
            <a:avLst/>
          </a:prstGeom>
          <a:gradFill rotWithShape="1">
            <a:gsLst>
              <a:gs pos="0">
                <a:srgbClr val="00CCFF"/>
              </a:gs>
              <a:gs pos="100000">
                <a:srgbClr val="005E76"/>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a:solidFill>
                  <a:srgbClr val="000000"/>
                </a:solidFill>
              </a:rPr>
              <a:t> </a:t>
            </a:r>
          </a:p>
        </p:txBody>
      </p:sp>
      <p:sp>
        <p:nvSpPr>
          <p:cNvPr id="55317" name="Oval 24"/>
          <p:cNvSpPr>
            <a:spLocks noChangeArrowheads="1"/>
          </p:cNvSpPr>
          <p:nvPr/>
        </p:nvSpPr>
        <p:spPr bwMode="auto">
          <a:xfrm>
            <a:off x="6172200" y="4343400"/>
            <a:ext cx="304800" cy="3048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b="1">
                <a:solidFill>
                  <a:srgbClr val="000000"/>
                </a:solidFill>
              </a:rPr>
              <a:t> </a:t>
            </a:r>
          </a:p>
        </p:txBody>
      </p:sp>
      <p:sp>
        <p:nvSpPr>
          <p:cNvPr id="55318" name="Oval 25"/>
          <p:cNvSpPr>
            <a:spLocks noChangeArrowheads="1"/>
          </p:cNvSpPr>
          <p:nvPr/>
        </p:nvSpPr>
        <p:spPr bwMode="auto">
          <a:xfrm>
            <a:off x="6019800" y="4191000"/>
            <a:ext cx="304800" cy="3048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b="1">
                <a:solidFill>
                  <a:srgbClr val="000000"/>
                </a:solidFill>
              </a:rPr>
              <a:t> </a:t>
            </a:r>
          </a:p>
        </p:txBody>
      </p:sp>
      <p:sp>
        <p:nvSpPr>
          <p:cNvPr id="55319" name="Oval 26"/>
          <p:cNvSpPr>
            <a:spLocks noChangeArrowheads="1"/>
          </p:cNvSpPr>
          <p:nvPr/>
        </p:nvSpPr>
        <p:spPr bwMode="auto">
          <a:xfrm>
            <a:off x="3048000" y="2667000"/>
            <a:ext cx="6629400" cy="3733800"/>
          </a:xfrm>
          <a:prstGeom prst="ellipse">
            <a:avLst/>
          </a:prstGeom>
          <a:noFill/>
          <a:ln w="50800">
            <a:solidFill>
              <a:srgbClr val="96969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55320" name="Oval 27"/>
          <p:cNvSpPr>
            <a:spLocks noChangeArrowheads="1"/>
          </p:cNvSpPr>
          <p:nvPr/>
        </p:nvSpPr>
        <p:spPr bwMode="auto">
          <a:xfrm>
            <a:off x="6324601" y="2590800"/>
            <a:ext cx="92075" cy="109538"/>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21" name="Oval 28"/>
          <p:cNvSpPr>
            <a:spLocks noChangeArrowheads="1"/>
          </p:cNvSpPr>
          <p:nvPr/>
        </p:nvSpPr>
        <p:spPr bwMode="auto">
          <a:xfrm>
            <a:off x="6248401" y="6367464"/>
            <a:ext cx="92075" cy="109537"/>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22" name="Oval 29"/>
          <p:cNvSpPr>
            <a:spLocks noChangeArrowheads="1"/>
          </p:cNvSpPr>
          <p:nvPr/>
        </p:nvSpPr>
        <p:spPr bwMode="auto">
          <a:xfrm>
            <a:off x="4800601" y="6138864"/>
            <a:ext cx="92075" cy="109537"/>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23" name="Oval 30"/>
          <p:cNvSpPr>
            <a:spLocks noChangeArrowheads="1"/>
          </p:cNvSpPr>
          <p:nvPr/>
        </p:nvSpPr>
        <p:spPr bwMode="auto">
          <a:xfrm>
            <a:off x="8137526" y="6062664"/>
            <a:ext cx="92075" cy="109537"/>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24" name="Oval 31"/>
          <p:cNvSpPr>
            <a:spLocks noChangeArrowheads="1"/>
          </p:cNvSpPr>
          <p:nvPr/>
        </p:nvSpPr>
        <p:spPr bwMode="auto">
          <a:xfrm>
            <a:off x="4800601" y="2786064"/>
            <a:ext cx="92075" cy="109537"/>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25" name="Oval 32"/>
          <p:cNvSpPr>
            <a:spLocks noChangeArrowheads="1"/>
          </p:cNvSpPr>
          <p:nvPr/>
        </p:nvSpPr>
        <p:spPr bwMode="auto">
          <a:xfrm>
            <a:off x="8137526" y="2895600"/>
            <a:ext cx="92075" cy="109538"/>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26" name="Oval 33"/>
          <p:cNvSpPr>
            <a:spLocks noChangeArrowheads="1"/>
          </p:cNvSpPr>
          <p:nvPr/>
        </p:nvSpPr>
        <p:spPr bwMode="auto">
          <a:xfrm>
            <a:off x="9144001" y="3471864"/>
            <a:ext cx="92075" cy="109537"/>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27" name="Oval 34"/>
          <p:cNvSpPr>
            <a:spLocks noChangeArrowheads="1"/>
          </p:cNvSpPr>
          <p:nvPr/>
        </p:nvSpPr>
        <p:spPr bwMode="auto">
          <a:xfrm>
            <a:off x="9280526" y="5334000"/>
            <a:ext cx="92075" cy="109538"/>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28" name="Oval 35"/>
          <p:cNvSpPr>
            <a:spLocks noChangeArrowheads="1"/>
          </p:cNvSpPr>
          <p:nvPr/>
        </p:nvSpPr>
        <p:spPr bwMode="auto">
          <a:xfrm>
            <a:off x="3505201" y="5486400"/>
            <a:ext cx="92075" cy="109538"/>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29" name="Oval 36"/>
          <p:cNvSpPr>
            <a:spLocks noChangeArrowheads="1"/>
          </p:cNvSpPr>
          <p:nvPr/>
        </p:nvSpPr>
        <p:spPr bwMode="auto">
          <a:xfrm>
            <a:off x="3429001" y="3548064"/>
            <a:ext cx="92075" cy="109537"/>
          </a:xfrm>
          <a:prstGeom prst="ellipse">
            <a:avLst/>
          </a:prstGeom>
          <a:gradFill rotWithShape="1">
            <a:gsLst>
              <a:gs pos="0">
                <a:srgbClr val="66FF33"/>
              </a:gs>
              <a:gs pos="100000">
                <a:srgbClr val="2F7618"/>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1800">
                <a:solidFill>
                  <a:srgbClr val="000000"/>
                </a:solidFill>
              </a:rPr>
              <a:t> </a:t>
            </a:r>
          </a:p>
        </p:txBody>
      </p:sp>
      <p:sp>
        <p:nvSpPr>
          <p:cNvPr id="55330" name="Oval 38"/>
          <p:cNvSpPr>
            <a:spLocks noChangeArrowheads="1"/>
          </p:cNvSpPr>
          <p:nvPr/>
        </p:nvSpPr>
        <p:spPr bwMode="auto">
          <a:xfrm>
            <a:off x="2057400" y="2362200"/>
            <a:ext cx="8458200" cy="4495800"/>
          </a:xfrm>
          <a:prstGeom prst="ellipse">
            <a:avLst/>
          </a:prstGeom>
          <a:noFill/>
          <a:ln w="50800">
            <a:solidFill>
              <a:srgbClr val="96969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55331" name="Text Box 39"/>
          <p:cNvSpPr txBox="1">
            <a:spLocks noChangeArrowheads="1"/>
          </p:cNvSpPr>
          <p:nvPr/>
        </p:nvSpPr>
        <p:spPr bwMode="auto">
          <a:xfrm>
            <a:off x="2546350" y="762000"/>
            <a:ext cx="7581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fontAlgn="base" hangingPunct="1">
              <a:spcBef>
                <a:spcPct val="0"/>
              </a:spcBef>
              <a:spcAft>
                <a:spcPct val="0"/>
              </a:spcAft>
            </a:pPr>
            <a:r>
              <a:rPr lang="en-US" altLang="en-US" sz="3600" b="1">
                <a:solidFill>
                  <a:srgbClr val="99FF66"/>
                </a:solidFill>
                <a:latin typeface="Verdana" panose="020B0604030504040204" pitchFamily="34" charset="0"/>
              </a:rPr>
              <a:t>2            6           10            14</a:t>
            </a:r>
          </a:p>
        </p:txBody>
      </p:sp>
      <p:sp>
        <p:nvSpPr>
          <p:cNvPr id="55332" name="AutoShape 37"/>
          <p:cNvSpPr>
            <a:spLocks noChangeArrowheads="1"/>
          </p:cNvSpPr>
          <p:nvPr/>
        </p:nvSpPr>
        <p:spPr bwMode="auto">
          <a:xfrm rot="1044374">
            <a:off x="9144001" y="1905000"/>
            <a:ext cx="346075" cy="990600"/>
          </a:xfrm>
          <a:prstGeom prst="downArrow">
            <a:avLst>
              <a:gd name="adj1" fmla="val 50000"/>
              <a:gd name="adj2" fmla="val 71560"/>
            </a:avLst>
          </a:prstGeom>
          <a:solidFill>
            <a:srgbClr val="FF99CC"/>
          </a:solidFill>
          <a:ln w="9525">
            <a:miter lim="800000"/>
            <a:headEnd/>
            <a:tailEnd/>
          </a:ln>
          <a:scene3d>
            <a:camera prst="legacyObliqueTopRight"/>
            <a:lightRig rig="legacyFlat2" dir="b"/>
          </a:scene3d>
          <a:sp3d extrusionH="430200" prstMaterial="legacyMetal">
            <a:bevelT w="13500" h="13500" prst="angle"/>
            <a:bevelB w="13500" h="13500" prst="angle"/>
            <a:extrusionClr>
              <a:srgbClr val="FF99CC"/>
            </a:extrusionClr>
            <a:contourClr>
              <a:srgbClr val="FF99CC"/>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55333" name="AutoShape 2"/>
          <p:cNvSpPr>
            <a:spLocks noChangeArrowheads="1"/>
          </p:cNvSpPr>
          <p:nvPr/>
        </p:nvSpPr>
        <p:spPr bwMode="auto">
          <a:xfrm rot="1044374">
            <a:off x="7461251" y="2012950"/>
            <a:ext cx="346075" cy="762000"/>
          </a:xfrm>
          <a:prstGeom prst="downArrow">
            <a:avLst>
              <a:gd name="adj1" fmla="val 50000"/>
              <a:gd name="adj2" fmla="val 55046"/>
            </a:avLst>
          </a:prstGeom>
          <a:solidFill>
            <a:srgbClr val="FF6600"/>
          </a:solidFill>
          <a:ln w="9525">
            <a:miter lim="800000"/>
            <a:headEnd/>
            <a:tailEnd/>
          </a:ln>
          <a:scene3d>
            <a:camera prst="legacyObliqueTopRight"/>
            <a:lightRig rig="legacyFlat2" dir="b"/>
          </a:scene3d>
          <a:sp3d extrusionH="430200" prstMaterial="legacyMetal">
            <a:bevelT w="13500" h="13500" prst="angle"/>
            <a:bevelB w="13500" h="13500" prst="angle"/>
            <a:extrusionClr>
              <a:srgbClr val="FF6600"/>
            </a:extrusionClr>
            <a:contourClr>
              <a:srgbClr val="FF66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55334" name="AutoShape 4"/>
          <p:cNvSpPr>
            <a:spLocks noChangeArrowheads="1"/>
          </p:cNvSpPr>
          <p:nvPr/>
        </p:nvSpPr>
        <p:spPr bwMode="auto">
          <a:xfrm rot="-927087">
            <a:off x="4962525" y="1989138"/>
            <a:ext cx="520700" cy="1295400"/>
          </a:xfrm>
          <a:prstGeom prst="downArrow">
            <a:avLst>
              <a:gd name="adj1" fmla="val 50000"/>
              <a:gd name="adj2" fmla="val 62195"/>
            </a:avLst>
          </a:prstGeom>
          <a:solidFill>
            <a:srgbClr val="00FFFF"/>
          </a:solidFill>
          <a:ln w="9525">
            <a:miter lim="800000"/>
            <a:headEnd/>
            <a:tailEnd/>
          </a:ln>
          <a:scene3d>
            <a:camera prst="legacyObliqueTopRight"/>
            <a:lightRig rig="legacyFlat2" dir="b"/>
          </a:scene3d>
          <a:sp3d extrusionH="227000" prstMaterial="legacyMetal">
            <a:bevelT w="13500" h="13500" prst="angle"/>
            <a:bevelB w="13500" h="13500" prst="angle"/>
            <a:extrusionClr>
              <a:srgbClr val="00FFFF"/>
            </a:extrusionClr>
            <a:contourClr>
              <a:srgbClr val="00FF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55335" name="AutoShape 19"/>
          <p:cNvSpPr>
            <a:spLocks noChangeArrowheads="1"/>
          </p:cNvSpPr>
          <p:nvPr/>
        </p:nvSpPr>
        <p:spPr bwMode="auto">
          <a:xfrm rot="-2408933">
            <a:off x="3962400" y="1752600"/>
            <a:ext cx="311150" cy="2667000"/>
          </a:xfrm>
          <a:prstGeom prst="downArrow">
            <a:avLst>
              <a:gd name="adj1" fmla="val 50000"/>
              <a:gd name="adj2" fmla="val 214286"/>
            </a:avLst>
          </a:prstGeom>
          <a:solidFill>
            <a:srgbClr val="FFFF00"/>
          </a:solidFill>
          <a:ln w="9525">
            <a:miter lim="800000"/>
            <a:headEnd/>
            <a:tailEnd/>
          </a:ln>
          <a:scene3d>
            <a:camera prst="legacyObliqueTopRight"/>
            <a:lightRig rig="legacyFlat2" dir="b"/>
          </a:scene3d>
          <a:sp3d extrusionH="227000" prstMaterial="legacyMetal">
            <a:bevelT w="13500" h="13500" prst="angle"/>
            <a:bevelB w="13500" h="13500" prst="angle"/>
            <a:extrusionClr>
              <a:schemeClr val="hlink"/>
            </a:extrusionClr>
            <a:contourClr>
              <a:srgbClr val="FF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Tree>
    <p:extLst>
      <p:ext uri="{BB962C8B-B14F-4D97-AF65-F5344CB8AC3E}">
        <p14:creationId xmlns:p14="http://schemas.microsoft.com/office/powerpoint/2010/main" val="1224557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repeatCount="indefinite" fill="hold" grpId="0" nodeType="afterEffect">
                                  <p:stCondLst>
                                    <p:cond delay="0"/>
                                  </p:stCondLst>
                                  <p:endCondLst>
                                    <p:cond evt="onNext" delay="0">
                                      <p:tgtEl>
                                        <p:sldTgt/>
                                      </p:tgtEl>
                                    </p:cond>
                                  </p:endCondLst>
                                  <p:childTnLst>
                                    <p:animMotion origin="layout" path="M -0.01805 0.07477 C -0.02343 0.07245 -0.02916 0.07129 -0.03906 0.06852 C -0.04878 0.06597 -0.06545 0.06342 -0.07708 0.05879 C -0.08871 0.05416 -0.1 0.04768 -0.10937 0.04143 C -0.11892 0.03518 -0.12725 0.0287 -0.1342 0.02083 C -0.14079 0.01273 -0.14687 0.00208 -0.15017 -0.00718 C -0.15364 -0.01667 -0.15503 -0.02639 -0.15503 -0.03519 C -0.15486 -0.04398 -0.15277 -0.0507 -0.14895 -0.05949 C -0.14531 -0.06806 -0.1401 -0.07894 -0.13281 -0.08727 C -0.12569 -0.09584 -0.11614 -0.10394 -0.10572 -0.11019 C -0.09531 -0.11667 -0.08541 -0.12176 -0.07013 -0.12593 C -0.05486 -0.12986 -0.03177 -0.13403 -0.0144 -0.13519 C 0.00296 -0.13635 0.01667 -0.13635 0.03369 -0.13357 C 0.0507 -0.12986 0.07483 -0.1213 0.08785 -0.11528 C 0.10122 -0.10949 0.1066 -0.10255 0.1125 -0.09723 C 0.11858 -0.0919 0.12049 -0.08797 0.12344 -0.0838 C 0.12674 -0.0801 0.12882 -0.07824 0.13125 -0.07431 C 0.13369 -0.07037 0.13646 -0.06505 0.13803 -0.06088 C 0.13994 -0.05672 0.14063 -0.05463 0.14167 -0.04931 C 0.14271 -0.04422 0.14497 -0.0375 0.14445 -0.03033 C 0.14428 -0.02338 0.14375 -0.01505 0.1408 -0.00718 C 0.13785 0.00046 0.13282 0.00879 0.12639 0.01666 C 0.11997 0.02407 0.11112 0.03194 0.10261 0.03889 C 0.09375 0.04606 0.08507 0.05277 0.07414 0.05764 C 0.0632 0.0625 0.04792 0.06643 0.03733 0.06852 C 0.02691 0.07083 0.01875 0.07083 0.01112 0.07199 C 0.0033 0.07268 -0.00451 0.07384 -0.00868 0.07453 " pathEditMode="relative" rAng="0" ptsTypes="aaaaaaaaaaaaaaaaaaaaaaaaaaa">
                                      <p:cBhvr>
                                        <p:cTn id="6" dur="2000" fill="hold"/>
                                        <p:tgtEl>
                                          <p:spTgt spid="23559"/>
                                        </p:tgtEl>
                                        <p:attrNameLst>
                                          <p:attrName>ppt_x</p:attrName>
                                          <p:attrName>ppt_y</p:attrName>
                                        </p:attrNameLst>
                                      </p:cBhvr>
                                      <p:rCtr x="1302" y="-10556"/>
                                    </p:animMotion>
                                  </p:childTnLst>
                                </p:cTn>
                              </p:par>
                              <p:par>
                                <p:cTn id="7" presetID="0" presetClass="path" presetSubtype="0" repeatCount="indefinite" fill="hold" grpId="0" nodeType="withEffect">
                                  <p:stCondLst>
                                    <p:cond delay="0"/>
                                  </p:stCondLst>
                                  <p:endCondLst>
                                    <p:cond evt="onNext" delay="0">
                                      <p:tgtEl>
                                        <p:sldTgt/>
                                      </p:tgtEl>
                                    </p:cond>
                                  </p:endCondLst>
                                  <p:childTnLst>
                                    <p:animMotion origin="layout" path="M -0.0217 0.09885 C -0.01614 0.09838 -0.01041 0.09815 -0.00295 0.09885 C 0.00452 0.09954 0.01546 0.10093 0.02344 0.10278 C 0.03125 0.10486 0.0375 0.10811 0.04428 0.11088 C 0.05122 0.11343 0.05886 0.11621 0.06441 0.11852 C 0.06997 0.12107 0.07414 0.12385 0.07778 0.1257 C 0.08143 0.12778 0.08264 0.12801 0.08681 0.13149 C 0.09115 0.13449 0.09966 0.14121 0.10382 0.14537 C 0.10782 0.15 0.10851 0.15324 0.11129 0.15834 C 0.11389 0.1632 0.11737 0.16922 0.1198 0.17593 C 0.12223 0.18241 0.12483 0.19236 0.12622 0.19769 C 0.12744 0.20348 0.1283 0.20278 0.12691 0.2088 C 0.12587 0.21528 0.12257 0.22871 0.11945 0.23588 C 0.11615 0.24352 0.1106 0.24838 0.1073 0.25278 C 0.104 0.25718 0.10625 0.25602 0.09948 0.26227 C 0.09237 0.26806 0.07466 0.28264 0.06563 0.2882 C 0.05643 0.29399 0.05174 0.29375 0.04428 0.29607 C 0.03698 0.29861 0.03021 0.30093 0.02101 0.30255 C 0.01198 0.30417 -0.00138 0.30556 -0.01041 0.30672 C -0.01944 0.30741 -0.02343 0.30811 -0.03333 0.30741 C -0.04305 0.30672 -0.05642 0.30672 -0.06875 0.30417 C -0.08107 0.30162 -0.09618 0.29723 -0.10729 0.29236 C -0.1184 0.28774 -0.1269 0.28195 -0.13611 0.2757 C -0.14513 0.26922 -0.1559 0.26042 -0.16145 0.25417 C -0.16718 0.24815 -0.16718 0.24445 -0.16996 0.23912 C -0.17274 0.23357 -0.17673 0.22778 -0.17847 0.22199 C -0.18003 0.21574 -0.18003 0.20672 -0.18003 0.20186 C -0.18003 0.19699 -0.18003 0.19561 -0.17934 0.19144 C -0.17847 0.1875 -0.17656 0.18264 -0.17465 0.17824 C -0.17274 0.17361 -0.171 0.16875 -0.16822 0.16389 C -0.16562 0.15926 -0.16336 0.15463 -0.15885 0.14954 C -0.15416 0.14422 -0.14722 0.13704 -0.14079 0.13218 C -0.1342 0.12732 -0.12812 0.12385 -0.11961 0.11945 C -0.11111 0.11528 -0.09895 0.10973 -0.08958 0.10672 C -0.0802 0.10371 -0.07118 0.10278 -0.06319 0.10116 C -0.0552 0.09954 -0.04774 0.09792 -0.04149 0.09723 C -0.03541 0.09699 -0.03107 0.09699 -0.02656 0.09723 " pathEditMode="relative" rAng="0" ptsTypes="aaaaaaaaaaaaaaaaaaaaaaaaaaaaaaaaaaaaA">
                                      <p:cBhvr>
                                        <p:cTn id="8" dur="2000" fill="hold"/>
                                        <p:tgtEl>
                                          <p:spTgt spid="23563"/>
                                        </p:tgtEl>
                                        <p:attrNameLst>
                                          <p:attrName>ppt_x</p:attrName>
                                          <p:attrName>ppt_y</p:attrName>
                                        </p:attrNameLst>
                                      </p:cBhvr>
                                      <p:rCtr x="-417" y="10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animBg="1"/>
      <p:bldP spid="23563"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564" y="1447800"/>
            <a:ext cx="8123237" cy="3157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619" name="Rectangle 3"/>
          <p:cNvSpPr>
            <a:spLocks noGrp="1" noChangeArrowheads="1"/>
          </p:cNvSpPr>
          <p:nvPr>
            <p:ph type="title"/>
          </p:nvPr>
        </p:nvSpPr>
        <p:spPr>
          <a:xfrm>
            <a:off x="2057400" y="457200"/>
            <a:ext cx="8077200" cy="685800"/>
          </a:xfrm>
          <a:solidFill>
            <a:srgbClr val="FCFEB9"/>
          </a:solidFill>
          <a:effectLst>
            <a:outerShdw dist="107763" dir="2700000" algn="ctr" rotWithShape="0">
              <a:schemeClr val="bg2"/>
            </a:outerShdw>
          </a:effectLst>
        </p:spPr>
        <p:txBody>
          <a:bodyPr/>
          <a:lstStyle/>
          <a:p>
            <a:pPr>
              <a:defRPr/>
            </a:pPr>
            <a:r>
              <a:rPr lang="en-US" altLang="en-US" sz="4000">
                <a:effectLst>
                  <a:outerShdw blurRad="38100" dist="38100" dir="2700000" algn="tl">
                    <a:srgbClr val="FFFFFF"/>
                  </a:outerShdw>
                </a:effectLst>
                <a:latin typeface="Comic Sans MS" panose="030F0702030302020204" pitchFamily="66" charset="0"/>
              </a:rPr>
              <a:t>p Orbitals</a:t>
            </a:r>
            <a:endParaRPr lang="en-US" altLang="en-US" sz="4000">
              <a:effectLst>
                <a:outerShdw blurRad="38100" dist="38100" dir="2700000" algn="tl">
                  <a:srgbClr val="FFFFFF"/>
                </a:outerShdw>
              </a:effectLst>
              <a:latin typeface="Helvetica" panose="020B0604020202020204" pitchFamily="34" charset="0"/>
            </a:endParaRPr>
          </a:p>
        </p:txBody>
      </p:sp>
      <p:sp>
        <p:nvSpPr>
          <p:cNvPr id="111620" name="Rectangle 4"/>
          <p:cNvSpPr>
            <a:spLocks noGrp="1" noChangeArrowheads="1"/>
          </p:cNvSpPr>
          <p:nvPr>
            <p:ph idx="1"/>
          </p:nvPr>
        </p:nvSpPr>
        <p:spPr>
          <a:xfrm>
            <a:off x="2514600" y="4876800"/>
            <a:ext cx="7162800" cy="1219200"/>
          </a:xfrm>
        </p:spPr>
        <p:txBody>
          <a:bodyPr/>
          <a:lstStyle/>
          <a:p>
            <a:pPr>
              <a:defRPr/>
            </a:pPr>
            <a:r>
              <a:rPr lang="en-US" altLang="en-US" sz="2800" b="0">
                <a:effectLst>
                  <a:outerShdw blurRad="38100" dist="38100" dir="2700000" algn="tl">
                    <a:srgbClr val="FFFFFF"/>
                  </a:outerShdw>
                </a:effectLst>
              </a:rPr>
              <a:t>The three p orbitals lie 90</a:t>
            </a:r>
            <a:r>
              <a:rPr lang="en-US" altLang="en-US" sz="2800" b="0" baseline="30000">
                <a:effectLst>
                  <a:outerShdw blurRad="38100" dist="38100" dir="2700000" algn="tl">
                    <a:srgbClr val="FFFFFF"/>
                  </a:outerShdw>
                </a:effectLst>
              </a:rPr>
              <a:t>o</a:t>
            </a:r>
            <a:r>
              <a:rPr lang="en-US" altLang="en-US" sz="2800" b="0">
                <a:effectLst>
                  <a:outerShdw blurRad="38100" dist="38100" dir="2700000" algn="tl">
                    <a:srgbClr val="FFFFFF"/>
                  </a:outerShdw>
                </a:effectLst>
              </a:rPr>
              <a:t> apart in space</a:t>
            </a:r>
          </a:p>
        </p:txBody>
      </p:sp>
    </p:spTree>
    <p:extLst>
      <p:ext uri="{BB962C8B-B14F-4D97-AF65-F5344CB8AC3E}">
        <p14:creationId xmlns:p14="http://schemas.microsoft.com/office/powerpoint/2010/main" val="128689699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dissolve">
                                      <p:cBhvr>
                                        <p:cTn id="7" dur="500"/>
                                        <p:tgtEl>
                                          <p:spTgt spid="111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 name="Rectangle 2"/>
          <p:cNvSpPr>
            <a:spLocks noGrp="1" noChangeArrowheads="1"/>
          </p:cNvSpPr>
          <p:nvPr>
            <p:ph type="title"/>
          </p:nvPr>
        </p:nvSpPr>
        <p:spPr>
          <a:xfrm>
            <a:off x="709448" y="0"/>
            <a:ext cx="12297104" cy="1265238"/>
          </a:xfrm>
        </p:spPr>
        <p:txBody>
          <a:bodyPr>
            <a:normAutofit/>
          </a:bodyPr>
          <a:lstStyle/>
          <a:p>
            <a:r>
              <a:rPr lang="en-US" sz="3200" i="1" u="sng" dirty="0">
                <a:solidFill>
                  <a:srgbClr val="FF0000"/>
                </a:solidFill>
              </a:rPr>
              <a:t>Sequence of filling electron into </a:t>
            </a:r>
            <a:r>
              <a:rPr lang="en-US" sz="3200" i="1" u="sng" dirty="0" smtClean="0">
                <a:solidFill>
                  <a:srgbClr val="FF0000"/>
                </a:solidFill>
              </a:rPr>
              <a:t>orbitals    </a:t>
            </a:r>
            <a:r>
              <a:rPr lang="en-US" altLang="en-US" sz="3200" u="sng" dirty="0" smtClean="0">
                <a:solidFill>
                  <a:srgbClr val="F6FC0E"/>
                </a:solidFill>
              </a:rPr>
              <a:t>Diagonal Rule</a:t>
            </a:r>
          </a:p>
        </p:txBody>
      </p:sp>
      <p:sp>
        <p:nvSpPr>
          <p:cNvPr id="166918" name="Text Box 6"/>
          <p:cNvSpPr txBox="1">
            <a:spLocks noChangeArrowheads="1"/>
          </p:cNvSpPr>
          <p:nvPr/>
        </p:nvSpPr>
        <p:spPr bwMode="auto">
          <a:xfrm>
            <a:off x="2590800" y="990600"/>
            <a:ext cx="381000"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defRPr/>
            </a:pPr>
            <a:r>
              <a:rPr lang="en-US" altLang="en-US" sz="3200" b="1">
                <a:solidFill>
                  <a:srgbClr val="000000"/>
                </a:solidFill>
                <a:effectLst>
                  <a:outerShdw blurRad="38100" dist="38100" dir="2700000" algn="tl">
                    <a:srgbClr val="FFFFFF"/>
                  </a:outerShdw>
                </a:effectLst>
                <a:cs typeface="Arial" panose="020B0604020202020204" pitchFamily="34" charset="0"/>
              </a:rPr>
              <a:t>s</a:t>
            </a:r>
          </a:p>
        </p:txBody>
      </p:sp>
      <p:sp>
        <p:nvSpPr>
          <p:cNvPr id="166920" name="Text Box 8"/>
          <p:cNvSpPr txBox="1">
            <a:spLocks noChangeArrowheads="1"/>
          </p:cNvSpPr>
          <p:nvPr/>
        </p:nvSpPr>
        <p:spPr bwMode="auto">
          <a:xfrm>
            <a:off x="2590800" y="2590800"/>
            <a:ext cx="3886200"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defRPr/>
            </a:pPr>
            <a:r>
              <a:rPr lang="en-US" altLang="en-US" sz="3200" b="1">
                <a:solidFill>
                  <a:srgbClr val="000000"/>
                </a:solidFill>
                <a:effectLst>
                  <a:outerShdw blurRad="38100" dist="38100" dir="2700000" algn="tl">
                    <a:srgbClr val="FFFFFF"/>
                  </a:outerShdw>
                </a:effectLst>
                <a:cs typeface="Arial" panose="020B0604020202020204" pitchFamily="34" charset="0"/>
              </a:rPr>
              <a:t>s     3p     3d</a:t>
            </a:r>
          </a:p>
        </p:txBody>
      </p:sp>
      <p:sp>
        <p:nvSpPr>
          <p:cNvPr id="166919" name="Text Box 7"/>
          <p:cNvSpPr txBox="1">
            <a:spLocks noChangeArrowheads="1"/>
          </p:cNvSpPr>
          <p:nvPr/>
        </p:nvSpPr>
        <p:spPr bwMode="auto">
          <a:xfrm>
            <a:off x="2590800" y="1752600"/>
            <a:ext cx="3048000"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defRPr/>
            </a:pPr>
            <a:r>
              <a:rPr lang="en-US" altLang="en-US" sz="3200" b="1">
                <a:solidFill>
                  <a:srgbClr val="000000"/>
                </a:solidFill>
                <a:effectLst>
                  <a:outerShdw blurRad="38100" dist="38100" dir="2700000" algn="tl">
                    <a:srgbClr val="FFFFFF"/>
                  </a:outerShdw>
                </a:effectLst>
                <a:cs typeface="Arial" panose="020B0604020202020204" pitchFamily="34" charset="0"/>
              </a:rPr>
              <a:t>s     2p</a:t>
            </a:r>
          </a:p>
        </p:txBody>
      </p:sp>
      <p:sp>
        <p:nvSpPr>
          <p:cNvPr id="166921" name="Text Box 9"/>
          <p:cNvSpPr txBox="1">
            <a:spLocks noChangeArrowheads="1"/>
          </p:cNvSpPr>
          <p:nvPr/>
        </p:nvSpPr>
        <p:spPr bwMode="auto">
          <a:xfrm>
            <a:off x="2590800" y="3429000"/>
            <a:ext cx="3962400"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defRPr/>
            </a:pPr>
            <a:r>
              <a:rPr lang="en-US" altLang="en-US" sz="3200" b="1" dirty="0">
                <a:solidFill>
                  <a:srgbClr val="000000"/>
                </a:solidFill>
                <a:effectLst>
                  <a:outerShdw blurRad="38100" dist="38100" dir="2700000" algn="tl">
                    <a:srgbClr val="FFFFFF"/>
                  </a:outerShdw>
                </a:effectLst>
                <a:cs typeface="Arial" panose="020B0604020202020204" pitchFamily="34" charset="0"/>
              </a:rPr>
              <a:t>s     4p     4d     4f</a:t>
            </a:r>
          </a:p>
        </p:txBody>
      </p:sp>
      <p:sp>
        <p:nvSpPr>
          <p:cNvPr id="166917" name="Text Box 5"/>
          <p:cNvSpPr txBox="1">
            <a:spLocks noChangeArrowheads="1"/>
          </p:cNvSpPr>
          <p:nvPr/>
        </p:nvSpPr>
        <p:spPr bwMode="auto">
          <a:xfrm>
            <a:off x="2286000" y="914401"/>
            <a:ext cx="838200" cy="48013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50000"/>
              </a:spcBef>
              <a:spcAft>
                <a:spcPct val="0"/>
              </a:spcAft>
              <a:defRPr/>
            </a:pPr>
            <a:r>
              <a:rPr lang="en-US" altLang="en-US" sz="3600" b="1" dirty="0">
                <a:solidFill>
                  <a:srgbClr val="000000"/>
                </a:solidFill>
                <a:effectLst>
                  <a:outerShdw blurRad="38100" dist="38100" dir="2700000" algn="tl">
                    <a:srgbClr val="FFFFFF"/>
                  </a:outerShdw>
                </a:effectLst>
                <a:cs typeface="Arial" panose="020B0604020202020204" pitchFamily="34" charset="0"/>
              </a:rPr>
              <a:t>1</a:t>
            </a:r>
          </a:p>
          <a:p>
            <a:pPr eaLnBrk="0" fontAlgn="base" hangingPunct="0">
              <a:spcBef>
                <a:spcPct val="50000"/>
              </a:spcBef>
              <a:spcAft>
                <a:spcPct val="0"/>
              </a:spcAft>
              <a:defRPr/>
            </a:pPr>
            <a:r>
              <a:rPr lang="en-US" altLang="en-US" sz="3600" b="1" dirty="0">
                <a:solidFill>
                  <a:srgbClr val="000000"/>
                </a:solidFill>
                <a:effectLst>
                  <a:outerShdw blurRad="38100" dist="38100" dir="2700000" algn="tl">
                    <a:srgbClr val="FFFFFF"/>
                  </a:outerShdw>
                </a:effectLst>
                <a:cs typeface="Arial" panose="020B0604020202020204" pitchFamily="34" charset="0"/>
              </a:rPr>
              <a:t>2</a:t>
            </a:r>
          </a:p>
          <a:p>
            <a:pPr eaLnBrk="0" fontAlgn="base" hangingPunct="0">
              <a:spcBef>
                <a:spcPct val="50000"/>
              </a:spcBef>
              <a:spcAft>
                <a:spcPct val="0"/>
              </a:spcAft>
              <a:defRPr/>
            </a:pPr>
            <a:r>
              <a:rPr lang="en-US" altLang="en-US" sz="3600" b="1" dirty="0">
                <a:solidFill>
                  <a:srgbClr val="000000"/>
                </a:solidFill>
                <a:effectLst>
                  <a:outerShdw blurRad="38100" dist="38100" dir="2700000" algn="tl">
                    <a:srgbClr val="FFFFFF"/>
                  </a:outerShdw>
                </a:effectLst>
                <a:cs typeface="Arial" panose="020B0604020202020204" pitchFamily="34" charset="0"/>
              </a:rPr>
              <a:t>3</a:t>
            </a:r>
          </a:p>
          <a:p>
            <a:pPr eaLnBrk="0" fontAlgn="base" hangingPunct="0">
              <a:spcBef>
                <a:spcPct val="50000"/>
              </a:spcBef>
              <a:spcAft>
                <a:spcPct val="0"/>
              </a:spcAft>
              <a:defRPr/>
            </a:pPr>
            <a:r>
              <a:rPr lang="en-US" altLang="en-US" sz="3600" b="1" dirty="0">
                <a:solidFill>
                  <a:srgbClr val="000000"/>
                </a:solidFill>
                <a:effectLst>
                  <a:outerShdw blurRad="38100" dist="38100" dir="2700000" algn="tl">
                    <a:srgbClr val="FFFFFF"/>
                  </a:outerShdw>
                </a:effectLst>
                <a:cs typeface="Arial" panose="020B0604020202020204" pitchFamily="34" charset="0"/>
              </a:rPr>
              <a:t>4</a:t>
            </a:r>
          </a:p>
          <a:p>
            <a:pPr eaLnBrk="0" fontAlgn="base" hangingPunct="0">
              <a:spcBef>
                <a:spcPct val="50000"/>
              </a:spcBef>
              <a:spcAft>
                <a:spcPct val="0"/>
              </a:spcAft>
              <a:defRPr/>
            </a:pPr>
            <a:r>
              <a:rPr lang="en-US" altLang="en-US" sz="3600" b="1" dirty="0" smtClean="0">
                <a:solidFill>
                  <a:srgbClr val="000000"/>
                </a:solidFill>
                <a:effectLst>
                  <a:outerShdw blurRad="38100" dist="38100" dir="2700000" algn="tl">
                    <a:srgbClr val="FFFFFF"/>
                  </a:outerShdw>
                </a:effectLst>
                <a:cs typeface="Arial" panose="020B0604020202020204" pitchFamily="34" charset="0"/>
              </a:rPr>
              <a:t>5s</a:t>
            </a:r>
            <a:endParaRPr lang="en-US" altLang="en-US" sz="3600" b="1" dirty="0">
              <a:solidFill>
                <a:srgbClr val="000000"/>
              </a:solidFill>
              <a:effectLst>
                <a:outerShdw blurRad="38100" dist="38100" dir="2700000" algn="tl">
                  <a:srgbClr val="FFFFFF"/>
                </a:outerShdw>
              </a:effectLst>
              <a:cs typeface="Arial" panose="020B0604020202020204" pitchFamily="34" charset="0"/>
            </a:endParaRPr>
          </a:p>
          <a:p>
            <a:pPr eaLnBrk="0" fontAlgn="base" hangingPunct="0">
              <a:spcBef>
                <a:spcPct val="50000"/>
              </a:spcBef>
              <a:spcAft>
                <a:spcPct val="0"/>
              </a:spcAft>
              <a:defRPr/>
            </a:pPr>
            <a:endParaRPr lang="en-US" altLang="en-US" sz="3600" b="1" dirty="0">
              <a:solidFill>
                <a:srgbClr val="000000"/>
              </a:solidFill>
              <a:effectLst>
                <a:outerShdw blurRad="38100" dist="38100" dir="2700000" algn="tl">
                  <a:srgbClr val="FFFFFF"/>
                </a:outerShdw>
              </a:effectLst>
              <a:cs typeface="Arial" panose="020B0604020202020204" pitchFamily="34" charset="0"/>
            </a:endParaRPr>
          </a:p>
        </p:txBody>
      </p:sp>
      <p:pic>
        <p:nvPicPr>
          <p:cNvPr id="19475" name="Picture 20">
            <a:hlinkClick r:id="" action="ppaction://media"/>
          </p:cNvPr>
          <p:cNvPicPr>
            <a:picLocks noRot="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5600" y="6858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33" name="Text Box 21"/>
          <p:cNvSpPr txBox="1">
            <a:spLocks noChangeArrowheads="1"/>
          </p:cNvSpPr>
          <p:nvPr/>
        </p:nvSpPr>
        <p:spPr bwMode="auto">
          <a:xfrm>
            <a:off x="6720052" y="1253341"/>
            <a:ext cx="4648200" cy="5078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panose="02020603050405020304" pitchFamily="18" charset="0"/>
              </a:defRPr>
            </a:lvl1pPr>
            <a:lvl2pPr marL="914400" indent="-457200">
              <a:defRPr sz="2400">
                <a:solidFill>
                  <a:schemeClr val="tx1"/>
                </a:solidFill>
                <a:latin typeface="Times" panose="02020603050405020304" pitchFamily="18" charset="0"/>
              </a:defRPr>
            </a:lvl2pPr>
            <a:lvl3pPr marL="1371600" indent="-457200">
              <a:defRPr sz="2400">
                <a:solidFill>
                  <a:schemeClr val="tx1"/>
                </a:solidFill>
                <a:latin typeface="Times" panose="02020603050405020304" pitchFamily="18" charset="0"/>
              </a:defRPr>
            </a:lvl3pPr>
            <a:lvl4pPr marL="1828800" indent="-457200">
              <a:defRPr sz="2400">
                <a:solidFill>
                  <a:schemeClr val="tx1"/>
                </a:solidFill>
                <a:latin typeface="Times" panose="02020603050405020304" pitchFamily="18" charset="0"/>
              </a:defRPr>
            </a:lvl4pPr>
            <a:lvl5pPr marL="2286000" indent="-457200">
              <a:defRPr sz="2400">
                <a:solidFill>
                  <a:schemeClr val="tx1"/>
                </a:solidFill>
                <a:latin typeface="Times" panose="02020603050405020304" pitchFamily="18" charset="0"/>
              </a:defRPr>
            </a:lvl5pPr>
            <a:lvl6pPr marL="2743200" indent="-457200" eaLnBrk="0" fontAlgn="base" hangingPunct="0">
              <a:spcBef>
                <a:spcPct val="0"/>
              </a:spcBef>
              <a:spcAft>
                <a:spcPct val="0"/>
              </a:spcAft>
              <a:defRPr sz="2400">
                <a:solidFill>
                  <a:schemeClr val="tx1"/>
                </a:solidFill>
                <a:latin typeface="Times" panose="02020603050405020304" pitchFamily="18" charset="0"/>
              </a:defRPr>
            </a:lvl6pPr>
            <a:lvl7pPr marL="3200400" indent="-457200" eaLnBrk="0" fontAlgn="base" hangingPunct="0">
              <a:spcBef>
                <a:spcPct val="0"/>
              </a:spcBef>
              <a:spcAft>
                <a:spcPct val="0"/>
              </a:spcAft>
              <a:defRPr sz="2400">
                <a:solidFill>
                  <a:schemeClr val="tx1"/>
                </a:solidFill>
                <a:latin typeface="Times" panose="02020603050405020304" pitchFamily="18" charset="0"/>
              </a:defRPr>
            </a:lvl7pPr>
            <a:lvl8pPr marL="3657600" indent="-457200" eaLnBrk="0" fontAlgn="base" hangingPunct="0">
              <a:spcBef>
                <a:spcPct val="0"/>
              </a:spcBef>
              <a:spcAft>
                <a:spcPct val="0"/>
              </a:spcAft>
              <a:defRPr sz="2400">
                <a:solidFill>
                  <a:schemeClr val="tx1"/>
                </a:solidFill>
                <a:latin typeface="Times" panose="02020603050405020304" pitchFamily="18" charset="0"/>
              </a:defRPr>
            </a:lvl8pPr>
            <a:lvl9pPr marL="4114800" indent="-4572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50000"/>
              </a:spcBef>
              <a:spcAft>
                <a:spcPct val="0"/>
              </a:spcAft>
              <a:defRPr/>
            </a:pPr>
            <a:r>
              <a:rPr lang="en-US" altLang="en-US" dirty="0">
                <a:solidFill>
                  <a:srgbClr val="00AE00"/>
                </a:solidFill>
                <a:effectLst>
                  <a:outerShdw blurRad="38100" dist="38100" dir="2700000" algn="tl">
                    <a:srgbClr val="000000"/>
                  </a:outerShdw>
                </a:effectLst>
                <a:latin typeface="Arial" panose="020B0604020202020204" pitchFamily="34" charset="0"/>
                <a:cs typeface="Arial" panose="020B0604020202020204" pitchFamily="34" charset="0"/>
              </a:rPr>
              <a:t>Steps:</a:t>
            </a:r>
          </a:p>
          <a:p>
            <a:pPr eaLnBrk="0" fontAlgn="base" hangingPunct="0">
              <a:spcBef>
                <a:spcPct val="50000"/>
              </a:spcBef>
              <a:spcAft>
                <a:spcPct val="0"/>
              </a:spcAft>
              <a:buFontTx/>
              <a:buAutoNum type="arabicPeriod"/>
              <a:defRPr/>
            </a:pPr>
            <a:r>
              <a:rPr lang="en-US" altLang="en-US" dirty="0">
                <a:solidFill>
                  <a:srgbClr val="00AE00"/>
                </a:solidFill>
                <a:effectLst>
                  <a:outerShdw blurRad="38100" dist="38100" dir="2700000" algn="tl">
                    <a:srgbClr val="000000"/>
                  </a:outerShdw>
                </a:effectLst>
                <a:latin typeface="Arial" panose="020B0604020202020204" pitchFamily="34" charset="0"/>
                <a:cs typeface="Arial" panose="020B0604020202020204" pitchFamily="34" charset="0"/>
              </a:rPr>
              <a:t>Write the energy levels top to bottom.</a:t>
            </a:r>
          </a:p>
          <a:p>
            <a:pPr eaLnBrk="0" fontAlgn="base" hangingPunct="0">
              <a:spcBef>
                <a:spcPct val="50000"/>
              </a:spcBef>
              <a:spcAft>
                <a:spcPct val="0"/>
              </a:spcAft>
              <a:buFontTx/>
              <a:buAutoNum type="arabicPeriod"/>
              <a:defRPr/>
            </a:pPr>
            <a:r>
              <a:rPr lang="en-US" altLang="en-US" dirty="0">
                <a:solidFill>
                  <a:srgbClr val="00AE00"/>
                </a:solidFill>
                <a:effectLst>
                  <a:outerShdw blurRad="38100" dist="38100" dir="2700000" algn="tl">
                    <a:srgbClr val="000000"/>
                  </a:outerShdw>
                </a:effectLst>
                <a:latin typeface="Arial" panose="020B0604020202020204" pitchFamily="34" charset="0"/>
                <a:cs typeface="Arial" panose="020B0604020202020204" pitchFamily="34" charset="0"/>
              </a:rPr>
              <a:t>Write the orbitals in s, p, d, f order.  Write the same number of orbitals as the energy level.</a:t>
            </a:r>
          </a:p>
          <a:p>
            <a:pPr eaLnBrk="0" fontAlgn="base" hangingPunct="0">
              <a:spcBef>
                <a:spcPct val="50000"/>
              </a:spcBef>
              <a:spcAft>
                <a:spcPct val="0"/>
              </a:spcAft>
              <a:buFontTx/>
              <a:buAutoNum type="arabicPeriod"/>
              <a:defRPr/>
            </a:pPr>
            <a:r>
              <a:rPr lang="en-US" altLang="en-US" dirty="0">
                <a:solidFill>
                  <a:srgbClr val="00AE00"/>
                </a:solidFill>
                <a:effectLst>
                  <a:outerShdw blurRad="38100" dist="38100" dir="2700000" algn="tl">
                    <a:srgbClr val="000000"/>
                  </a:outerShdw>
                </a:effectLst>
                <a:latin typeface="Arial" panose="020B0604020202020204" pitchFamily="34" charset="0"/>
                <a:cs typeface="Arial" panose="020B0604020202020204" pitchFamily="34" charset="0"/>
              </a:rPr>
              <a:t>Draw diagonal lines from the top right to the bottom left.</a:t>
            </a:r>
          </a:p>
          <a:p>
            <a:pPr eaLnBrk="0" fontAlgn="base" hangingPunct="0">
              <a:spcBef>
                <a:spcPct val="50000"/>
              </a:spcBef>
              <a:spcAft>
                <a:spcPct val="0"/>
              </a:spcAft>
              <a:buFontTx/>
              <a:buAutoNum type="arabicPeriod"/>
              <a:defRPr/>
            </a:pPr>
            <a:r>
              <a:rPr lang="en-US" altLang="en-US" dirty="0">
                <a:solidFill>
                  <a:srgbClr val="00AE00"/>
                </a:solidFill>
                <a:effectLst>
                  <a:outerShdw blurRad="38100" dist="38100" dir="2700000" algn="tl">
                    <a:srgbClr val="000000"/>
                  </a:outerShdw>
                </a:effectLst>
                <a:latin typeface="Arial" panose="020B0604020202020204" pitchFamily="34" charset="0"/>
                <a:cs typeface="Arial" panose="020B0604020202020204" pitchFamily="34" charset="0"/>
              </a:rPr>
              <a:t>To get the correct order, </a:t>
            </a:r>
            <a:br>
              <a:rPr lang="en-US" altLang="en-US" dirty="0">
                <a:solidFill>
                  <a:srgbClr val="00AE00"/>
                </a:solidFill>
                <a:effectLst>
                  <a:outerShdw blurRad="38100" dist="38100" dir="2700000" algn="tl">
                    <a:srgbClr val="000000"/>
                  </a:outerShdw>
                </a:effectLst>
                <a:latin typeface="Arial" panose="020B0604020202020204" pitchFamily="34" charset="0"/>
                <a:cs typeface="Arial" panose="020B0604020202020204" pitchFamily="34" charset="0"/>
              </a:rPr>
            </a:br>
            <a:r>
              <a:rPr lang="en-US" altLang="en-US" sz="3600" i="1" u="sng" dirty="0">
                <a:solidFill>
                  <a:srgbClr val="FC0128"/>
                </a:solidFill>
                <a:effectLst>
                  <a:outerShdw blurRad="38100" dist="38100" dir="2700000" algn="tl">
                    <a:srgbClr val="000000"/>
                  </a:outerShdw>
                </a:effectLst>
                <a:latin typeface="Arial" panose="020B0604020202020204" pitchFamily="34" charset="0"/>
                <a:cs typeface="Arial" panose="020B0604020202020204" pitchFamily="34" charset="0"/>
              </a:rPr>
              <a:t>follow the arrows!</a:t>
            </a:r>
          </a:p>
        </p:txBody>
      </p:sp>
      <p:sp>
        <p:nvSpPr>
          <p:cNvPr id="2" name="Rectangle 1"/>
          <p:cNvSpPr/>
          <p:nvPr/>
        </p:nvSpPr>
        <p:spPr>
          <a:xfrm>
            <a:off x="242454" y="5714055"/>
            <a:ext cx="6754091" cy="707886"/>
          </a:xfrm>
          <a:prstGeom prst="rect">
            <a:avLst/>
          </a:prstGeom>
        </p:spPr>
        <p:txBody>
          <a:bodyPr wrap="square">
            <a:spAutoFit/>
          </a:bodyPr>
          <a:lstStyle/>
          <a:p>
            <a:pPr>
              <a:defRPr/>
            </a:pPr>
            <a:r>
              <a:rPr lang="en-US" sz="4000" i="1" dirty="0" smtClean="0">
                <a:solidFill>
                  <a:srgbClr val="FF0000"/>
                </a:solidFill>
              </a:rPr>
              <a:t>(1s 2s 2p 3s 3p 4s 3d 4p)</a:t>
            </a:r>
            <a:endParaRPr lang="en-US" sz="4000" i="1" dirty="0">
              <a:solidFill>
                <a:srgbClr val="FF0000"/>
              </a:solidFill>
            </a:endParaRPr>
          </a:p>
        </p:txBody>
      </p:sp>
    </p:spTree>
    <p:extLst>
      <p:ext uri="{BB962C8B-B14F-4D97-AF65-F5344CB8AC3E}">
        <p14:creationId xmlns:p14="http://schemas.microsoft.com/office/powerpoint/2010/main" val="3152355255"/>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8" y="222970"/>
            <a:ext cx="10515600" cy="1325563"/>
          </a:xfrm>
        </p:spPr>
        <p:txBody>
          <a:bodyPr/>
          <a:lstStyle/>
          <a:p>
            <a:r>
              <a:rPr lang="en-US" b="1" dirty="0" smtClean="0"/>
              <a:t>Learning Outcomes</a:t>
            </a:r>
            <a:endParaRPr lang="en-US" b="1" dirty="0"/>
          </a:p>
        </p:txBody>
      </p:sp>
      <p:sp>
        <p:nvSpPr>
          <p:cNvPr id="3" name="Content Placeholder 2"/>
          <p:cNvSpPr>
            <a:spLocks noGrp="1"/>
          </p:cNvSpPr>
          <p:nvPr>
            <p:ph idx="1"/>
          </p:nvPr>
        </p:nvSpPr>
        <p:spPr>
          <a:xfrm>
            <a:off x="311728" y="1548533"/>
            <a:ext cx="6853073" cy="5032375"/>
          </a:xfrm>
        </p:spPr>
        <p:txBody>
          <a:bodyPr/>
          <a:lstStyle/>
          <a:p>
            <a:r>
              <a:rPr lang="en-US" b="1" i="1" dirty="0" smtClean="0"/>
              <a:t>At the end of the lesson, you should be able to</a:t>
            </a:r>
            <a:r>
              <a:rPr lang="en-US" dirty="0" smtClean="0"/>
              <a:t>:</a:t>
            </a:r>
          </a:p>
          <a:p>
            <a:r>
              <a:rPr lang="en-US" dirty="0" smtClean="0"/>
              <a:t>- Define chemistry and list branches of chemistry;</a:t>
            </a:r>
          </a:p>
          <a:p>
            <a:r>
              <a:rPr lang="en-US" dirty="0" smtClean="0"/>
              <a:t>- State the importance of chemistry;</a:t>
            </a:r>
          </a:p>
          <a:p>
            <a:r>
              <a:rPr lang="en-US" dirty="0" smtClean="0"/>
              <a:t>- List uses of chemistry</a:t>
            </a:r>
          </a:p>
          <a:p>
            <a:r>
              <a:rPr lang="en-US" dirty="0" smtClean="0"/>
              <a:t>- Mention adverse effects of chemistry;</a:t>
            </a:r>
          </a:p>
          <a:p>
            <a:r>
              <a:rPr lang="en-US" dirty="0" smtClean="0"/>
              <a:t>- Mention possible careers in chemistry</a:t>
            </a:r>
            <a:endParaRPr lang="en-US" dirty="0"/>
          </a:p>
        </p:txBody>
      </p:sp>
      <p:pic>
        <p:nvPicPr>
          <p:cNvPr id="4" name="Picture 3"/>
          <p:cNvPicPr>
            <a:picLocks noChangeAspect="1"/>
          </p:cNvPicPr>
          <p:nvPr/>
        </p:nvPicPr>
        <p:blipFill>
          <a:blip r:embed="rId2"/>
          <a:stretch>
            <a:fillRect/>
          </a:stretch>
        </p:blipFill>
        <p:spPr>
          <a:xfrm>
            <a:off x="7053965" y="1103437"/>
            <a:ext cx="5011346" cy="5011346"/>
          </a:xfrm>
          <a:prstGeom prst="rect">
            <a:avLst/>
          </a:prstGeom>
        </p:spPr>
      </p:pic>
    </p:spTree>
    <p:extLst>
      <p:ext uri="{BB962C8B-B14F-4D97-AF65-F5344CB8AC3E}">
        <p14:creationId xmlns:p14="http://schemas.microsoft.com/office/powerpoint/2010/main" val="14645114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1" y="0"/>
            <a:ext cx="3054927" cy="771381"/>
          </a:xfrm>
        </p:spPr>
        <p:txBody>
          <a:bodyPr/>
          <a:lstStyle/>
          <a:p>
            <a:pPr algn="ctr"/>
            <a:r>
              <a:rPr lang="en-US" u="sng" dirty="0" smtClean="0">
                <a:solidFill>
                  <a:schemeClr val="accent6"/>
                </a:solidFill>
                <a:effectLst>
                  <a:outerShdw blurRad="38100" dist="38100" dir="2700000" algn="tl">
                    <a:srgbClr val="000000">
                      <a:alpha val="43137"/>
                    </a:srgbClr>
                  </a:outerShdw>
                </a:effectLst>
              </a:rPr>
              <a:t>Examples</a:t>
            </a:r>
            <a:endParaRPr lang="en-US" u="sng" dirty="0">
              <a:solidFill>
                <a:schemeClr val="accent6"/>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20013" y="1168802"/>
            <a:ext cx="11639478" cy="5342833"/>
          </a:xfrm>
        </p:spPr>
        <p:txBody>
          <a:bodyPr>
            <a:normAutofit/>
          </a:bodyPr>
          <a:lstStyle/>
          <a:p>
            <a:pPr marL="0" indent="0">
              <a:buNone/>
            </a:pPr>
            <a:r>
              <a:rPr lang="en-US" altLang="en-US" dirty="0"/>
              <a:t>Write the electron configuration for the following elements</a:t>
            </a:r>
            <a:r>
              <a:rPr lang="en-US" altLang="en-US" dirty="0" smtClean="0"/>
              <a:t>:</a:t>
            </a:r>
          </a:p>
          <a:p>
            <a:pPr marL="0" indent="0">
              <a:buNone/>
            </a:pPr>
            <a:r>
              <a:rPr lang="en-US" altLang="en-US" baseline="-25000" dirty="0" smtClean="0"/>
              <a:t>6</a:t>
            </a:r>
            <a:r>
              <a:rPr lang="en-US" altLang="en-US" dirty="0" smtClean="0"/>
              <a:t>C         =</a:t>
            </a:r>
          </a:p>
          <a:p>
            <a:pPr marL="0" indent="0">
              <a:buNone/>
            </a:pPr>
            <a:endParaRPr lang="en-US" altLang="en-US" dirty="0" smtClean="0"/>
          </a:p>
          <a:p>
            <a:pPr marL="0" indent="0">
              <a:buNone/>
            </a:pPr>
            <a:r>
              <a:rPr lang="en-US" altLang="en-US" baseline="-25000" dirty="0"/>
              <a:t>11</a:t>
            </a:r>
            <a:r>
              <a:rPr lang="en-US" altLang="en-US" dirty="0"/>
              <a:t>Na           = </a:t>
            </a:r>
          </a:p>
          <a:p>
            <a:pPr marL="0" indent="0">
              <a:buNone/>
            </a:pPr>
            <a:endParaRPr lang="en-US" altLang="en-US" dirty="0"/>
          </a:p>
          <a:p>
            <a:pPr marL="0" indent="0">
              <a:buNone/>
            </a:pPr>
            <a:r>
              <a:rPr lang="en-US" altLang="en-US" baseline="-25000" dirty="0"/>
              <a:t>17</a:t>
            </a:r>
            <a:r>
              <a:rPr lang="en-US" altLang="en-US" dirty="0"/>
              <a:t>Cl           </a:t>
            </a:r>
            <a:r>
              <a:rPr lang="en-US" altLang="en-US" dirty="0" smtClean="0"/>
              <a:t>=</a:t>
            </a:r>
          </a:p>
          <a:p>
            <a:pPr marL="0" indent="0">
              <a:buNone/>
            </a:pPr>
            <a:endParaRPr lang="en-US" altLang="en-US" dirty="0"/>
          </a:p>
          <a:p>
            <a:pPr marL="0" indent="0">
              <a:buNone/>
            </a:pPr>
            <a:r>
              <a:rPr lang="en-US" altLang="en-US" baseline="-25000" dirty="0" smtClean="0"/>
              <a:t>25</a:t>
            </a:r>
            <a:r>
              <a:rPr lang="en-US" altLang="en-US" dirty="0" smtClean="0"/>
              <a:t> Mn      =</a:t>
            </a:r>
          </a:p>
          <a:p>
            <a:pPr marL="0" indent="0">
              <a:buNone/>
            </a:pPr>
            <a:endParaRPr lang="en-US" altLang="en-US" baseline="-25000" dirty="0" smtClean="0"/>
          </a:p>
          <a:p>
            <a:pPr marL="0" indent="0">
              <a:buNone/>
            </a:pPr>
            <a:r>
              <a:rPr lang="en-US" altLang="en-US" baseline="-25000" dirty="0" smtClean="0"/>
              <a:t>10</a:t>
            </a:r>
            <a:r>
              <a:rPr lang="en-US" altLang="en-US" dirty="0" smtClean="0"/>
              <a:t>Ne         =</a:t>
            </a:r>
            <a:endParaRPr lang="en-US" altLang="en-US" dirty="0"/>
          </a:p>
          <a:p>
            <a:pPr marL="0" indent="0">
              <a:buNone/>
            </a:pPr>
            <a:endParaRPr lang="en-US" altLang="en-US" dirty="0"/>
          </a:p>
          <a:p>
            <a:pPr marL="0" indent="0">
              <a:buNone/>
            </a:pPr>
            <a:endParaRPr lang="en-US" altLang="en-US" dirty="0" smtClean="0"/>
          </a:p>
        </p:txBody>
      </p:sp>
    </p:spTree>
    <p:extLst>
      <p:ext uri="{BB962C8B-B14F-4D97-AF65-F5344CB8AC3E}">
        <p14:creationId xmlns:p14="http://schemas.microsoft.com/office/powerpoint/2010/main" val="40602473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classwork</a:t>
            </a:r>
            <a:endParaRPr lang="en-US"/>
          </a:p>
        </p:txBody>
      </p:sp>
      <p:sp>
        <p:nvSpPr>
          <p:cNvPr id="3" name="Content Placeholder 2"/>
          <p:cNvSpPr>
            <a:spLocks noGrp="1"/>
          </p:cNvSpPr>
          <p:nvPr>
            <p:ph idx="1"/>
          </p:nvPr>
        </p:nvSpPr>
        <p:spPr/>
        <p:txBody>
          <a:bodyPr/>
          <a:lstStyle/>
          <a:p>
            <a:r>
              <a:rPr lang="en-US" altLang="en-US" sz="3600" dirty="0"/>
              <a:t>Write the electron configuration for the following elements:</a:t>
            </a:r>
          </a:p>
          <a:p>
            <a:pPr lvl="1">
              <a:buFontTx/>
              <a:buNone/>
            </a:pPr>
            <a:r>
              <a:rPr lang="en-US" altLang="en-US" sz="3600" baseline="-25000" dirty="0"/>
              <a:t>1</a:t>
            </a:r>
            <a:r>
              <a:rPr lang="en-US" altLang="en-US" sz="3600" dirty="0"/>
              <a:t>H</a:t>
            </a:r>
          </a:p>
          <a:p>
            <a:pPr lvl="1">
              <a:buFontTx/>
              <a:buNone/>
            </a:pPr>
            <a:r>
              <a:rPr lang="en-US" altLang="en-US" sz="3600" baseline="-25000" dirty="0"/>
              <a:t>3</a:t>
            </a:r>
            <a:r>
              <a:rPr lang="en-US" altLang="en-US" sz="3600" dirty="0"/>
              <a:t>Li</a:t>
            </a:r>
          </a:p>
          <a:p>
            <a:pPr lvl="1">
              <a:buFontTx/>
              <a:buNone/>
            </a:pPr>
            <a:r>
              <a:rPr lang="en-US" altLang="en-US" sz="3600" baseline="-25000" dirty="0"/>
              <a:t>7</a:t>
            </a:r>
            <a:r>
              <a:rPr lang="en-US" altLang="en-US" sz="3600" dirty="0"/>
              <a:t>N</a:t>
            </a:r>
          </a:p>
          <a:p>
            <a:pPr lvl="1">
              <a:buFontTx/>
              <a:buNone/>
            </a:pPr>
            <a:r>
              <a:rPr lang="en-US" altLang="en-US" sz="3600" baseline="-25000" dirty="0"/>
              <a:t>19</a:t>
            </a:r>
            <a:r>
              <a:rPr lang="en-US" altLang="en-US" sz="3600" dirty="0"/>
              <a:t>K</a:t>
            </a:r>
          </a:p>
          <a:p>
            <a:pPr lvl="1">
              <a:buFontTx/>
              <a:buNone/>
            </a:pPr>
            <a:r>
              <a:rPr lang="en-US" altLang="en-US" sz="3600" baseline="-25000" dirty="0"/>
              <a:t>30</a:t>
            </a:r>
            <a:r>
              <a:rPr lang="en-US" altLang="en-US" sz="3600" dirty="0"/>
              <a:t>Zn</a:t>
            </a:r>
          </a:p>
          <a:p>
            <a:pPr lvl="1">
              <a:buFontTx/>
              <a:buNone/>
            </a:pPr>
            <a:endParaRPr lang="en-US" altLang="en-US" sz="3600" dirty="0"/>
          </a:p>
          <a:p>
            <a:pPr lvl="1"/>
            <a:endParaRPr lang="en-US" altLang="en-US" sz="3600" dirty="0"/>
          </a:p>
          <a:p>
            <a:pPr lvl="1"/>
            <a:endParaRPr lang="en-US" altLang="en-US" dirty="0"/>
          </a:p>
          <a:p>
            <a:endParaRPr lang="en-US" dirty="0"/>
          </a:p>
        </p:txBody>
      </p:sp>
    </p:spTree>
    <p:extLst>
      <p:ext uri="{BB962C8B-B14F-4D97-AF65-F5344CB8AC3E}">
        <p14:creationId xmlns:p14="http://schemas.microsoft.com/office/powerpoint/2010/main" val="943824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608" y="0"/>
            <a:ext cx="11552350" cy="6529589"/>
          </a:xfrm>
        </p:spPr>
        <p:txBody>
          <a:bodyPr/>
          <a:lstStyle/>
          <a:p>
            <a:pPr marL="0" indent="0" algn="ctr">
              <a:buNone/>
              <a:defRPr/>
            </a:pPr>
            <a:r>
              <a:rPr lang="en-US" u="sng" dirty="0" smtClean="0">
                <a:solidFill>
                  <a:schemeClr val="accent6">
                    <a:lumMod val="50000"/>
                  </a:schemeClr>
                </a:solidFill>
              </a:rPr>
              <a:t>Rules guiding electron arrangement into orbitals</a:t>
            </a:r>
          </a:p>
          <a:p>
            <a:pPr>
              <a:buFont typeface="Wingdings" panose="05000000000000000000" pitchFamily="2" charset="2"/>
              <a:buChar char="v"/>
              <a:defRPr/>
            </a:pPr>
            <a:r>
              <a:rPr lang="en-US" dirty="0" err="1" smtClean="0"/>
              <a:t>Hunds</a:t>
            </a:r>
            <a:r>
              <a:rPr lang="en-US" dirty="0" smtClean="0"/>
              <a:t>’ Rule</a:t>
            </a:r>
          </a:p>
          <a:p>
            <a:pPr>
              <a:buFont typeface="Wingdings" panose="05000000000000000000" pitchFamily="2" charset="2"/>
              <a:buChar char="v"/>
              <a:defRPr/>
            </a:pPr>
            <a:r>
              <a:rPr lang="en-US" dirty="0" err="1" smtClean="0"/>
              <a:t>Aufbau’s</a:t>
            </a:r>
            <a:r>
              <a:rPr lang="en-US" dirty="0" smtClean="0"/>
              <a:t> principle</a:t>
            </a:r>
          </a:p>
          <a:p>
            <a:pPr>
              <a:buFont typeface="Wingdings" panose="05000000000000000000" pitchFamily="2" charset="2"/>
              <a:buChar char="v"/>
              <a:defRPr/>
            </a:pPr>
            <a:r>
              <a:rPr lang="en-US" dirty="0" smtClean="0"/>
              <a:t>Pauli’s Exclusion principle </a:t>
            </a:r>
          </a:p>
          <a:p>
            <a:pPr marL="0" indent="0">
              <a:buNone/>
              <a:defRPr/>
            </a:pPr>
            <a:r>
              <a:rPr lang="en-US" i="1" dirty="0" err="1" smtClean="0">
                <a:solidFill>
                  <a:schemeClr val="accent6">
                    <a:lumMod val="60000"/>
                    <a:lumOff val="40000"/>
                  </a:schemeClr>
                </a:solidFill>
              </a:rPr>
              <a:t>Hunds</a:t>
            </a:r>
            <a:r>
              <a:rPr lang="en-US" i="1" dirty="0" smtClean="0">
                <a:solidFill>
                  <a:schemeClr val="accent6">
                    <a:lumMod val="60000"/>
                    <a:lumOff val="40000"/>
                  </a:schemeClr>
                </a:solidFill>
              </a:rPr>
              <a:t>’ rule states that electrons occupy singly before pairing takes place in a degenerate orbital</a:t>
            </a:r>
          </a:p>
          <a:p>
            <a:pPr marL="0" indent="0">
              <a:buNone/>
              <a:defRPr/>
            </a:pPr>
            <a:r>
              <a:rPr lang="en-US" i="1" dirty="0" err="1" smtClean="0">
                <a:solidFill>
                  <a:srgbClr val="FF0000"/>
                </a:solidFill>
              </a:rPr>
              <a:t>Aufbau’s</a:t>
            </a:r>
            <a:r>
              <a:rPr lang="en-US" i="1" dirty="0" smtClean="0">
                <a:solidFill>
                  <a:srgbClr val="FF0000"/>
                </a:solidFill>
              </a:rPr>
              <a:t> principle states that electrons enter into orbitals in order of increasing energy (1s&lt;2s&lt;2p&lt;3s&lt;3p&lt;4s&lt;3d)</a:t>
            </a:r>
          </a:p>
          <a:p>
            <a:pPr marL="0" indent="0">
              <a:buNone/>
              <a:defRPr/>
            </a:pPr>
            <a:r>
              <a:rPr lang="en-US" i="1" dirty="0" smtClean="0">
                <a:solidFill>
                  <a:srgbClr val="FFC000"/>
                </a:solidFill>
              </a:rPr>
              <a:t>Pauli’s exclusion principle states that two electrons of the same atom cannot have the same value for all the four quantum numbers.</a:t>
            </a:r>
            <a:endParaRPr lang="en-US" i="1" dirty="0">
              <a:solidFill>
                <a:srgbClr val="FFC000"/>
              </a:solidFill>
            </a:endParaRPr>
          </a:p>
        </p:txBody>
      </p:sp>
    </p:spTree>
    <p:extLst>
      <p:ext uri="{BB962C8B-B14F-4D97-AF65-F5344CB8AC3E}">
        <p14:creationId xmlns:p14="http://schemas.microsoft.com/office/powerpoint/2010/main" val="25991682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721218"/>
            <a:ext cx="10714149" cy="5434884"/>
          </a:xfrm>
        </p:spPr>
        <p:txBody>
          <a:bodyPr>
            <a:normAutofit/>
          </a:bodyPr>
          <a:lstStyle/>
          <a:p>
            <a:pPr marL="0" indent="0" algn="ctr">
              <a:buNone/>
            </a:pPr>
            <a:r>
              <a:rPr lang="en-US" sz="3600" b="1" u="sng" dirty="0" smtClean="0"/>
              <a:t>Week 6. </a:t>
            </a:r>
          </a:p>
          <a:p>
            <a:pPr marL="0" indent="0" algn="ctr">
              <a:buNone/>
            </a:pPr>
            <a:r>
              <a:rPr lang="en-US" sz="3600" dirty="0" smtClean="0"/>
              <a:t>Topic: </a:t>
            </a:r>
            <a:r>
              <a:rPr lang="en-US" sz="3600" b="1" u="sng" dirty="0" smtClean="0"/>
              <a:t>THE RELATIVE ATOMIC MASSES OF ELEMENTS</a:t>
            </a:r>
          </a:p>
          <a:p>
            <a:pPr marL="0" indent="0">
              <a:buNone/>
            </a:pPr>
            <a:endParaRPr lang="en-US" sz="3600" b="1" u="sng" dirty="0" smtClean="0"/>
          </a:p>
          <a:p>
            <a:pPr marL="0" indent="0">
              <a:buNone/>
            </a:pPr>
            <a:r>
              <a:rPr lang="en-US" sz="3600" b="1" i="1" dirty="0" smtClean="0"/>
              <a:t>Objectives</a:t>
            </a:r>
          </a:p>
          <a:p>
            <a:pPr marL="0" indent="0">
              <a:buNone/>
            </a:pPr>
            <a:r>
              <a:rPr lang="en-US" sz="3600" dirty="0" smtClean="0"/>
              <a:t>At the end of the lesson, the students should be able to;</a:t>
            </a:r>
          </a:p>
          <a:p>
            <a:pPr marL="571500" indent="-571500">
              <a:buAutoNum type="romanLcParenBoth"/>
            </a:pPr>
            <a:r>
              <a:rPr lang="en-US" sz="3600" dirty="0" smtClean="0"/>
              <a:t>Define atomic number</a:t>
            </a:r>
          </a:p>
          <a:p>
            <a:pPr marL="571500" indent="-571500">
              <a:buAutoNum type="romanLcParenBoth"/>
            </a:pPr>
            <a:r>
              <a:rPr lang="en-US" sz="3600" dirty="0" smtClean="0"/>
              <a:t>Differentiate between isotopy and isotopes</a:t>
            </a:r>
          </a:p>
          <a:p>
            <a:pPr marL="571500" indent="-571500">
              <a:buAutoNum type="romanLcParenBoth"/>
            </a:pPr>
            <a:r>
              <a:rPr lang="en-US" sz="3600" dirty="0" smtClean="0"/>
              <a:t>Calculate the relative atomic mass of an elements</a:t>
            </a:r>
          </a:p>
          <a:p>
            <a:pPr marL="0" indent="0">
              <a:buNone/>
            </a:pPr>
            <a:endParaRPr lang="en-US" dirty="0" smtClean="0"/>
          </a:p>
        </p:txBody>
      </p:sp>
    </p:spTree>
    <p:extLst>
      <p:ext uri="{BB962C8B-B14F-4D97-AF65-F5344CB8AC3E}">
        <p14:creationId xmlns:p14="http://schemas.microsoft.com/office/powerpoint/2010/main" val="32462561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924" y="1194560"/>
                <a:ext cx="11509712" cy="5303222"/>
              </a:xfrm>
            </p:spPr>
            <p:txBody>
              <a:bodyPr>
                <a:normAutofit lnSpcReduction="10000"/>
              </a:bodyPr>
              <a:lstStyle/>
              <a:p>
                <a:r>
                  <a:rPr lang="en-US" b="1" i="1" dirty="0" smtClean="0"/>
                  <a:t>The </a:t>
                </a:r>
                <a:r>
                  <a:rPr lang="en-US" b="1" i="1" dirty="0"/>
                  <a:t>atomic number</a:t>
                </a:r>
                <a:r>
                  <a:rPr lang="en-US" i="1" dirty="0"/>
                  <a:t>, z, of an element is the number of </a:t>
                </a:r>
                <a:r>
                  <a:rPr lang="en-US" dirty="0"/>
                  <a:t>protons or electrons</a:t>
                </a:r>
                <a:r>
                  <a:rPr lang="en-US" i="1" dirty="0"/>
                  <a:t> in one atom of that element</a:t>
                </a:r>
                <a:r>
                  <a:rPr lang="en-US" dirty="0"/>
                  <a:t>. </a:t>
                </a:r>
                <a:endParaRPr lang="en-US" dirty="0" smtClean="0"/>
              </a:p>
              <a:p>
                <a:r>
                  <a:rPr lang="en-US" dirty="0" smtClean="0"/>
                  <a:t>Atomic </a:t>
                </a:r>
                <a:r>
                  <a:rPr lang="en-US" dirty="0"/>
                  <a:t>number is the basic property of an element, because no two elements </a:t>
                </a:r>
                <a:r>
                  <a:rPr lang="en-US" dirty="0" smtClean="0"/>
                  <a:t>has the  </a:t>
                </a:r>
                <a:r>
                  <a:rPr lang="en-US" dirty="0"/>
                  <a:t>same atomic number.</a:t>
                </a:r>
              </a:p>
              <a:p>
                <a:r>
                  <a:rPr lang="en-US" b="1" i="1" dirty="0"/>
                  <a:t>The mass number</a:t>
                </a:r>
                <a:r>
                  <a:rPr lang="en-US" i="1" dirty="0"/>
                  <a:t>, A, of an atom of an element is the sum of protons and neutrons in it</a:t>
                </a:r>
                <a:r>
                  <a:rPr lang="en-US" dirty="0" smtClean="0"/>
                  <a:t>.</a:t>
                </a:r>
              </a:p>
              <a:p>
                <a:r>
                  <a:rPr lang="en-US" dirty="0" smtClean="0"/>
                  <a:t>Mass number = number of protons + number of neutrons</a:t>
                </a:r>
                <a:endParaRPr lang="en-US" dirty="0"/>
              </a:p>
              <a:p>
                <a:pPr marL="0" indent="0">
                  <a:buNone/>
                </a:pPr>
                <a:r>
                  <a:rPr lang="en-US" dirty="0"/>
                  <a:t>We can describe an atom of an element by writing its symbol, say </a:t>
                </a:r>
                <a14:m>
                  <m:oMath xmlns:m="http://schemas.openxmlformats.org/officeDocument/2006/math">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𝑍</m:t>
                          </m:r>
                        </m:e>
                      </m:mr>
                      <m:mr>
                        <m:e>
                          <m:r>
                            <a:rPr lang="en-US" sz="2000" b="0" i="1" smtClean="0">
                              <a:latin typeface="Cambria Math" panose="02040503050406030204" pitchFamily="18" charset="0"/>
                            </a:rPr>
                            <m:t>𝐴</m:t>
                          </m:r>
                        </m:e>
                      </m:mr>
                    </m:m>
                  </m:oMath>
                </a14:m>
                <a:r>
                  <a:rPr lang="en-US" dirty="0" smtClean="0"/>
                  <a:t>X</a:t>
                </a:r>
                <a:r>
                  <a:rPr lang="en-US" dirty="0"/>
                  <a:t>, with its atomic </a:t>
                </a:r>
                <a:r>
                  <a:rPr lang="en-US" dirty="0" smtClean="0"/>
                  <a:t>number(A) </a:t>
                </a:r>
                <a:r>
                  <a:rPr lang="en-US" dirty="0"/>
                  <a:t>and mass </a:t>
                </a:r>
                <a:r>
                  <a:rPr lang="en-US" dirty="0" smtClean="0"/>
                  <a:t>number (z).</a:t>
                </a:r>
                <a:endParaRPr lang="en-US" dirty="0"/>
              </a:p>
              <a:p>
                <a:r>
                  <a:rPr lang="en-US" b="1" i="1" u="sng" dirty="0" smtClean="0"/>
                  <a:t>Relative </a:t>
                </a:r>
                <a:r>
                  <a:rPr lang="en-US" b="1" i="1" u="sng" dirty="0"/>
                  <a:t>atomic mass</a:t>
                </a:r>
                <a:r>
                  <a:rPr lang="en-US" b="1" i="1" dirty="0"/>
                  <a:t> </a:t>
                </a:r>
                <a:r>
                  <a:rPr lang="en-US" dirty="0"/>
                  <a:t>of an element is the number of times the average mass of one atom of that element is heavier than one-twelfth the mass of one atom of carbon-12.</a:t>
                </a:r>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924" y="1194560"/>
                <a:ext cx="11509712" cy="5303222"/>
              </a:xfrm>
              <a:blipFill rotWithShape="0">
                <a:blip r:embed="rId2"/>
                <a:stretch>
                  <a:fillRect l="-1059" t="-2644"/>
                </a:stretch>
              </a:blipFill>
            </p:spPr>
            <p:txBody>
              <a:bodyPr/>
              <a:lstStyle/>
              <a:p>
                <a:r>
                  <a:rPr lang="en-US">
                    <a:noFill/>
                  </a:rPr>
                  <a:t> </a:t>
                </a:r>
              </a:p>
            </p:txBody>
          </p:sp>
        </mc:Fallback>
      </mc:AlternateContent>
      <p:sp>
        <p:nvSpPr>
          <p:cNvPr id="2" name="Rectangle 1"/>
          <p:cNvSpPr/>
          <p:nvPr/>
        </p:nvSpPr>
        <p:spPr>
          <a:xfrm>
            <a:off x="1824507" y="244699"/>
            <a:ext cx="9251324" cy="646331"/>
          </a:xfrm>
          <a:prstGeom prst="rect">
            <a:avLst/>
          </a:prstGeom>
        </p:spPr>
        <p:txBody>
          <a:bodyPr wrap="square">
            <a:spAutoFit/>
          </a:bodyPr>
          <a:lstStyle/>
          <a:p>
            <a:r>
              <a:rPr lang="en-US" sz="3600" dirty="0">
                <a:solidFill>
                  <a:prstClr val="black"/>
                </a:solidFill>
              </a:rPr>
              <a:t>: </a:t>
            </a:r>
            <a:r>
              <a:rPr lang="en-US" sz="3600" b="1" u="sng" dirty="0">
                <a:solidFill>
                  <a:prstClr val="black"/>
                </a:solidFill>
              </a:rPr>
              <a:t>THE RELATIVE ATOMIC MASSES OF ELEMENTS</a:t>
            </a:r>
            <a:endParaRPr lang="en-US" dirty="0"/>
          </a:p>
        </p:txBody>
      </p:sp>
    </p:spTree>
    <p:extLst>
      <p:ext uri="{BB962C8B-B14F-4D97-AF65-F5344CB8AC3E}">
        <p14:creationId xmlns:p14="http://schemas.microsoft.com/office/powerpoint/2010/main" val="24648151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219" y="579882"/>
            <a:ext cx="10135674" cy="6156978"/>
          </a:xfrm>
        </p:spPr>
      </p:pic>
    </p:spTree>
    <p:extLst>
      <p:ext uri="{BB962C8B-B14F-4D97-AF65-F5344CB8AC3E}">
        <p14:creationId xmlns:p14="http://schemas.microsoft.com/office/powerpoint/2010/main" val="23687037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73806" y="370310"/>
                <a:ext cx="10907331" cy="6172157"/>
              </a:xfrm>
            </p:spPr>
            <p:txBody>
              <a:bodyPr>
                <a:normAutofit/>
              </a:bodyPr>
              <a:lstStyle/>
              <a:p>
                <a:pPr marL="0" indent="0">
                  <a:buNone/>
                </a:pPr>
                <a:r>
                  <a:rPr lang="en-US" dirty="0" smtClean="0"/>
                  <a:t>Thus, the atoms of carbon and chlorine can be written as:</a:t>
                </a:r>
              </a:p>
              <a:p>
                <a:pPr marL="0" indent="0">
                  <a:buNone/>
                </a:pPr>
                <a:r>
                  <a:rPr lang="en-US" dirty="0"/>
                  <a:t> </a:t>
                </a:r>
                <a:r>
                  <a:rPr lang="en-US" baseline="30000" dirty="0" smtClean="0"/>
                  <a:t>12</a:t>
                </a:r>
                <a:r>
                  <a:rPr lang="en-US" baseline="-25000" dirty="0" smtClean="0"/>
                  <a:t>6</a:t>
                </a:r>
                <a:r>
                  <a:rPr lang="en-US" dirty="0" smtClean="0"/>
                  <a:t>C and </a:t>
                </a:r>
                <a:r>
                  <a:rPr lang="en-US" baseline="30000" dirty="0" smtClean="0"/>
                  <a:t>35</a:t>
                </a:r>
                <a:r>
                  <a:rPr lang="en-US" baseline="-25000" dirty="0" smtClean="0"/>
                  <a:t>17</a:t>
                </a:r>
                <a:r>
                  <a:rPr lang="en-US" dirty="0" smtClean="0"/>
                  <a:t>Cl respectively.</a:t>
                </a:r>
              </a:p>
              <a:p>
                <a:pPr marL="0" indent="0">
                  <a:buNone/>
                </a:pPr>
                <a:r>
                  <a:rPr lang="en-US" b="1" u="sng" dirty="0" smtClean="0"/>
                  <a:t>Isotopy</a:t>
                </a:r>
                <a:r>
                  <a:rPr lang="en-US" dirty="0" smtClean="0"/>
                  <a:t>. </a:t>
                </a:r>
                <a:r>
                  <a:rPr lang="en-US" i="1" dirty="0" smtClean="0"/>
                  <a:t>Isotopy is a phenomenon whereby atoms of an element exhibit the same atomic number but different mass numbers</a:t>
                </a:r>
                <a:r>
                  <a:rPr lang="en-US" dirty="0" smtClean="0"/>
                  <a:t>. The atoms are called isotopes.</a:t>
                </a:r>
              </a:p>
              <a:p>
                <a:pPr marL="0" indent="0">
                  <a:buNone/>
                </a:pPr>
                <a:r>
                  <a:rPr lang="en-US" b="1" u="sng" dirty="0"/>
                  <a:t>Isotopes</a:t>
                </a:r>
                <a:r>
                  <a:rPr lang="en-US" dirty="0"/>
                  <a:t> are atoms of the same element with the same number of </a:t>
                </a:r>
                <a:r>
                  <a:rPr lang="en-US" dirty="0" smtClean="0"/>
                  <a:t>protons or atomic number </a:t>
                </a:r>
                <a:r>
                  <a:rPr lang="en-US" dirty="0"/>
                  <a:t>but </a:t>
                </a:r>
                <a:r>
                  <a:rPr lang="en-US" dirty="0" smtClean="0"/>
                  <a:t>different </a:t>
                </a:r>
                <a:r>
                  <a:rPr lang="en-US" dirty="0"/>
                  <a:t>mass number.</a:t>
                </a:r>
                <a:endParaRPr lang="en-US" u="sng" dirty="0"/>
              </a:p>
              <a:p>
                <a:r>
                  <a:rPr lang="en-US" dirty="0" smtClean="0"/>
                  <a:t>The difference in mass numbers is as a result of different number of neutrons in their nuclei.</a:t>
                </a:r>
              </a:p>
              <a:p>
                <a:r>
                  <a:rPr lang="en-US" dirty="0" smtClean="0"/>
                  <a:t>Examples of elements that exhibit isotopy are: Carbon </a:t>
                </a:r>
                <a14:m>
                  <m:oMath xmlns:m="http://schemas.openxmlformats.org/officeDocument/2006/math">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12</m:t>
                          </m:r>
                        </m:e>
                      </m:mr>
                      <m:mr>
                        <m:e>
                          <m:r>
                            <a:rPr lang="en-US" b="0" i="1" smtClean="0">
                              <a:latin typeface="Cambria Math" panose="02040503050406030204" pitchFamily="18" charset="0"/>
                            </a:rPr>
                            <m:t>6</m:t>
                          </m:r>
                        </m:e>
                      </m:mr>
                    </m:m>
                  </m:oMath>
                </a14:m>
                <a:r>
                  <a:rPr lang="en-US" dirty="0" smtClean="0"/>
                  <a:t>C,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3</m:t>
                          </m:r>
                        </m:e>
                      </m:mr>
                      <m:mr>
                        <m:e>
                          <m:r>
                            <a:rPr lang="en-US" b="0" i="1" smtClean="0">
                              <a:latin typeface="Cambria Math" panose="02040503050406030204" pitchFamily="18" charset="0"/>
                            </a:rPr>
                            <m:t>6</m:t>
                          </m:r>
                        </m:e>
                      </m:mr>
                    </m:m>
                  </m:oMath>
                </a14:m>
                <a:r>
                  <a:rPr lang="en-US" dirty="0" smtClean="0"/>
                  <a:t>C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b="0" i="1" smtClean="0">
                              <a:latin typeface="Cambria Math" panose="02040503050406030204" pitchFamily="18" charset="0"/>
                            </a:rPr>
                            <m:t>4</m:t>
                          </m:r>
                        </m:e>
                      </m:mr>
                      <m:mr>
                        <m:e>
                          <m:r>
                            <a:rPr lang="en-US" i="1">
                              <a:latin typeface="Cambria Math" panose="02040503050406030204" pitchFamily="18" charset="0"/>
                            </a:rPr>
                            <m:t>6</m:t>
                          </m:r>
                        </m:e>
                      </m:mr>
                    </m:m>
                  </m:oMath>
                </a14:m>
                <a:r>
                  <a:rPr lang="en-US" dirty="0" smtClean="0"/>
                  <a:t>C</a:t>
                </a:r>
                <a:endParaRPr lang="en-US" dirty="0"/>
              </a:p>
              <a:p>
                <a:r>
                  <a:rPr lang="en-US" dirty="0" smtClean="0"/>
                  <a:t>Chlorine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r>
                            <a:rPr lang="en-US" b="0" i="1" smtClean="0">
                              <a:latin typeface="Cambria Math" panose="02040503050406030204" pitchFamily="18" charset="0"/>
                            </a:rPr>
                            <m:t>5</m:t>
                          </m:r>
                        </m:e>
                      </m:mr>
                      <m:mr>
                        <m:e>
                          <m:r>
                            <a:rPr lang="en-US" b="0" i="1" smtClean="0">
                              <a:latin typeface="Cambria Math" panose="02040503050406030204" pitchFamily="18" charset="0"/>
                            </a:rPr>
                            <m:t>17</m:t>
                          </m:r>
                        </m:e>
                      </m:mr>
                    </m:m>
                    <m:r>
                      <m:rPr>
                        <m:sty m:val="p"/>
                      </m:rPr>
                      <a:rPr lang="en-US" b="0" i="0" smtClean="0">
                        <a:latin typeface="Cambria Math" panose="02040503050406030204" pitchFamily="18" charset="0"/>
                      </a:rPr>
                      <m:t>Cl</m:t>
                    </m:r>
                  </m:oMath>
                </a14:m>
                <a:r>
                  <a:rPr lang="en-US" dirty="0" smtClean="0"/>
                  <a:t>,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r>
                            <a:rPr lang="en-US" b="0" i="1" smtClean="0">
                              <a:latin typeface="Cambria Math" panose="02040503050406030204" pitchFamily="18" charset="0"/>
                            </a:rPr>
                            <m:t>7</m:t>
                          </m:r>
                        </m:e>
                      </m:mr>
                      <m:mr>
                        <m:e>
                          <m:r>
                            <a:rPr lang="en-US" b="0" i="1" smtClean="0">
                              <a:latin typeface="Cambria Math" panose="02040503050406030204" pitchFamily="18" charset="0"/>
                            </a:rPr>
                            <m:t>17</m:t>
                          </m:r>
                        </m:e>
                      </m:mr>
                    </m:m>
                    <m:r>
                      <m:rPr>
                        <m:sty m:val="p"/>
                      </m:rPr>
                      <a:rPr lang="en-US" b="0" i="0" smtClean="0">
                        <a:latin typeface="Cambria Math" panose="02040503050406030204" pitchFamily="18" charset="0"/>
                      </a:rPr>
                      <m:t>Cl</m:t>
                    </m:r>
                  </m:oMath>
                </a14:m>
                <a:r>
                  <a:rPr lang="en-US" dirty="0" smtClean="0"/>
                  <a:t> , Hydrogen,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
                  </m:oMath>
                </a14:m>
                <a:r>
                  <a:rPr lang="en-US" dirty="0" smtClean="0"/>
                  <a:t>H,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i="1">
                              <a:latin typeface="Cambria Math" panose="02040503050406030204" pitchFamily="18" charset="0"/>
                            </a:rPr>
                            <m:t>1</m:t>
                          </m:r>
                        </m:e>
                      </m:mr>
                    </m:m>
                  </m:oMath>
                </a14:m>
                <a:r>
                  <a:rPr lang="en-US" dirty="0" smtClean="0"/>
                  <a:t>H,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i="1">
                              <a:latin typeface="Cambria Math" panose="02040503050406030204" pitchFamily="18" charset="0"/>
                            </a:rPr>
                            <m:t>1</m:t>
                          </m:r>
                        </m:e>
                      </m:mr>
                    </m:m>
                  </m:oMath>
                </a14:m>
                <a:r>
                  <a:rPr lang="en-US" dirty="0" smtClean="0"/>
                  <a:t>H. </a:t>
                </a:r>
                <a:r>
                  <a:rPr lang="en-US" dirty="0" err="1" smtClean="0"/>
                  <a:t>e.t.c</a:t>
                </a:r>
                <a:r>
                  <a:rPr lang="en-US" dirty="0" smtClean="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73806" y="370310"/>
                <a:ext cx="10907331" cy="6172157"/>
              </a:xfrm>
              <a:blipFill rotWithShape="0">
                <a:blip r:embed="rId2"/>
                <a:stretch>
                  <a:fillRect l="-1174" t="-1680"/>
                </a:stretch>
              </a:blipFill>
            </p:spPr>
            <p:txBody>
              <a:bodyPr/>
              <a:lstStyle/>
              <a:p>
                <a:r>
                  <a:rPr lang="en-US">
                    <a:noFill/>
                  </a:rPr>
                  <a:t> </a:t>
                </a:r>
              </a:p>
            </p:txBody>
          </p:sp>
        </mc:Fallback>
      </mc:AlternateContent>
    </p:spTree>
    <p:extLst>
      <p:ext uri="{BB962C8B-B14F-4D97-AF65-F5344CB8AC3E}">
        <p14:creationId xmlns:p14="http://schemas.microsoft.com/office/powerpoint/2010/main" val="28933384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743A00"/>
        </a:solidFill>
        <a:effectLst/>
      </p:bgPr>
    </p:bg>
    <p:spTree>
      <p:nvGrpSpPr>
        <p:cNvPr id="1" name=""/>
        <p:cNvGrpSpPr/>
        <p:nvPr/>
      </p:nvGrpSpPr>
      <p:grpSpPr>
        <a:xfrm>
          <a:off x="0" y="0"/>
          <a:ext cx="0" cy="0"/>
          <a:chOff x="0" y="0"/>
          <a:chExt cx="0" cy="0"/>
        </a:xfrm>
      </p:grpSpPr>
      <p:pic>
        <p:nvPicPr>
          <p:cNvPr id="93186" name="Picture 1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650" y="4743450"/>
            <a:ext cx="196215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3187" name="Picture 1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0" y="4724400"/>
            <a:ext cx="196215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3188" name="Oval 23"/>
          <p:cNvSpPr>
            <a:spLocks noChangeArrowheads="1"/>
          </p:cNvSpPr>
          <p:nvPr/>
        </p:nvSpPr>
        <p:spPr bwMode="auto">
          <a:xfrm>
            <a:off x="3200400" y="28194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220162" name="Text Box 2"/>
          <p:cNvSpPr txBox="1">
            <a:spLocks noChangeArrowheads="1"/>
          </p:cNvSpPr>
          <p:nvPr/>
        </p:nvSpPr>
        <p:spPr bwMode="auto">
          <a:xfrm>
            <a:off x="2971801" y="5003801"/>
            <a:ext cx="1071563" cy="1616075"/>
          </a:xfrm>
          <a:prstGeom prst="rect">
            <a:avLst/>
          </a:prstGeom>
          <a:noFill/>
          <a:ln w="9525">
            <a:noFill/>
            <a:miter lim="800000"/>
            <a:headEnd/>
            <a:tailEnd/>
          </a:ln>
          <a:effectLst>
            <a:outerShdw dist="77251" dir="4832261" algn="ctr" rotWithShape="0">
              <a:schemeClr val="bg2"/>
            </a:outerShdw>
          </a:effectLst>
        </p:spPr>
        <p:txBody>
          <a:bodyPr wrap="none">
            <a:spAutoFit/>
          </a:bodyPr>
          <a:lstStyle/>
          <a:p>
            <a:pPr fontAlgn="base">
              <a:spcBef>
                <a:spcPct val="0"/>
              </a:spcBef>
              <a:spcAft>
                <a:spcPct val="0"/>
              </a:spcAft>
              <a:defRPr/>
            </a:pPr>
            <a:r>
              <a:rPr lang="en-US" sz="10000">
                <a:solidFill>
                  <a:srgbClr val="000000"/>
                </a:solidFill>
                <a:latin typeface="Verdana" pitchFamily="34" charset="0"/>
              </a:rPr>
              <a:t>C</a:t>
            </a:r>
          </a:p>
        </p:txBody>
      </p:sp>
      <p:sp>
        <p:nvSpPr>
          <p:cNvPr id="220163" name="Text Box 3"/>
          <p:cNvSpPr txBox="1">
            <a:spLocks noChangeArrowheads="1"/>
          </p:cNvSpPr>
          <p:nvPr/>
        </p:nvSpPr>
        <p:spPr bwMode="auto">
          <a:xfrm>
            <a:off x="2667000" y="4816476"/>
            <a:ext cx="2286000" cy="519113"/>
          </a:xfrm>
          <a:prstGeom prst="rect">
            <a:avLst/>
          </a:prstGeom>
          <a:noFill/>
          <a:ln w="9525">
            <a:noFill/>
            <a:miter lim="800000"/>
            <a:headEnd/>
            <a:tailEnd/>
          </a:ln>
          <a:effectLst>
            <a:outerShdw dist="71842" dir="2700000" algn="ctr" rotWithShape="0">
              <a:schemeClr val="bg2"/>
            </a:outerShdw>
          </a:effectLst>
        </p:spPr>
        <p:txBody>
          <a:bodyPr>
            <a:spAutoFit/>
          </a:bodyPr>
          <a:lstStyle/>
          <a:p>
            <a:pPr fontAlgn="base">
              <a:spcBef>
                <a:spcPct val="0"/>
              </a:spcBef>
              <a:spcAft>
                <a:spcPct val="0"/>
              </a:spcAft>
              <a:defRPr/>
            </a:pPr>
            <a:r>
              <a:rPr lang="en-US" sz="2800" b="1">
                <a:solidFill>
                  <a:srgbClr val="000000"/>
                </a:solidFill>
              </a:rPr>
              <a:t>12   6</a:t>
            </a:r>
          </a:p>
        </p:txBody>
      </p:sp>
      <p:sp>
        <p:nvSpPr>
          <p:cNvPr id="220169" name="Text Box 9"/>
          <p:cNvSpPr txBox="1">
            <a:spLocks noChangeArrowheads="1"/>
          </p:cNvSpPr>
          <p:nvPr/>
        </p:nvSpPr>
        <p:spPr bwMode="auto">
          <a:xfrm>
            <a:off x="8153401" y="5032376"/>
            <a:ext cx="1071563" cy="1616075"/>
          </a:xfrm>
          <a:prstGeom prst="rect">
            <a:avLst/>
          </a:prstGeom>
          <a:noFill/>
          <a:ln w="9525">
            <a:noFill/>
            <a:miter lim="800000"/>
            <a:headEnd/>
            <a:tailEnd/>
          </a:ln>
          <a:effectLst>
            <a:outerShdw dist="77251" dir="4832261" algn="ctr" rotWithShape="0">
              <a:schemeClr val="bg2"/>
            </a:outerShdw>
          </a:effectLst>
        </p:spPr>
        <p:txBody>
          <a:bodyPr wrap="none">
            <a:spAutoFit/>
          </a:bodyPr>
          <a:lstStyle/>
          <a:p>
            <a:pPr fontAlgn="base">
              <a:spcBef>
                <a:spcPct val="0"/>
              </a:spcBef>
              <a:spcAft>
                <a:spcPct val="0"/>
              </a:spcAft>
              <a:defRPr/>
            </a:pPr>
            <a:r>
              <a:rPr lang="en-US" sz="10000">
                <a:solidFill>
                  <a:srgbClr val="000000"/>
                </a:solidFill>
                <a:latin typeface="Verdana" pitchFamily="34" charset="0"/>
              </a:rPr>
              <a:t>C</a:t>
            </a:r>
          </a:p>
        </p:txBody>
      </p:sp>
      <p:sp>
        <p:nvSpPr>
          <p:cNvPr id="220170" name="Text Box 10"/>
          <p:cNvSpPr txBox="1">
            <a:spLocks noChangeArrowheads="1"/>
          </p:cNvSpPr>
          <p:nvPr/>
        </p:nvSpPr>
        <p:spPr bwMode="auto">
          <a:xfrm>
            <a:off x="7848600" y="4845051"/>
            <a:ext cx="2286000" cy="519113"/>
          </a:xfrm>
          <a:prstGeom prst="rect">
            <a:avLst/>
          </a:prstGeom>
          <a:noFill/>
          <a:ln w="9525">
            <a:noFill/>
            <a:miter lim="800000"/>
            <a:headEnd/>
            <a:tailEnd/>
          </a:ln>
          <a:effectLst>
            <a:outerShdw dist="71842" dir="2700000" algn="ctr" rotWithShape="0">
              <a:schemeClr val="bg2"/>
            </a:outerShdw>
          </a:effectLst>
        </p:spPr>
        <p:txBody>
          <a:bodyPr>
            <a:spAutoFit/>
          </a:bodyPr>
          <a:lstStyle/>
          <a:p>
            <a:pPr fontAlgn="base">
              <a:spcBef>
                <a:spcPct val="0"/>
              </a:spcBef>
              <a:spcAft>
                <a:spcPct val="0"/>
              </a:spcAft>
              <a:defRPr/>
            </a:pPr>
            <a:r>
              <a:rPr lang="en-US" sz="2800" b="1">
                <a:solidFill>
                  <a:srgbClr val="000000"/>
                </a:solidFill>
              </a:rPr>
              <a:t>13   6</a:t>
            </a:r>
          </a:p>
        </p:txBody>
      </p:sp>
      <p:sp>
        <p:nvSpPr>
          <p:cNvPr id="93193" name="Oval 12"/>
          <p:cNvSpPr>
            <a:spLocks noChangeArrowheads="1"/>
          </p:cNvSpPr>
          <p:nvPr/>
        </p:nvSpPr>
        <p:spPr bwMode="auto">
          <a:xfrm>
            <a:off x="2667000" y="1981201"/>
            <a:ext cx="2438400" cy="1660525"/>
          </a:xfrm>
          <a:prstGeom prst="ellipse">
            <a:avLst/>
          </a:prstGeom>
          <a:noFill/>
          <a:ln w="76200" algn="ctr">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194" name="Oval 13"/>
          <p:cNvSpPr>
            <a:spLocks noChangeArrowheads="1"/>
          </p:cNvSpPr>
          <p:nvPr/>
        </p:nvSpPr>
        <p:spPr bwMode="auto">
          <a:xfrm>
            <a:off x="2209800" y="1752600"/>
            <a:ext cx="3397250" cy="2343150"/>
          </a:xfrm>
          <a:prstGeom prst="ellipse">
            <a:avLst/>
          </a:prstGeom>
          <a:noFill/>
          <a:ln w="76200" algn="ctr">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195" name="Oval 14"/>
          <p:cNvSpPr>
            <a:spLocks noChangeArrowheads="1"/>
          </p:cNvSpPr>
          <p:nvPr/>
        </p:nvSpPr>
        <p:spPr bwMode="auto">
          <a:xfrm>
            <a:off x="1828800" y="1524000"/>
            <a:ext cx="4038600" cy="3124200"/>
          </a:xfrm>
          <a:prstGeom prst="ellipse">
            <a:avLst/>
          </a:prstGeom>
          <a:noFill/>
          <a:ln w="76200" algn="ctr">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196" name="Oval 15"/>
          <p:cNvSpPr>
            <a:spLocks noChangeArrowheads="1"/>
          </p:cNvSpPr>
          <p:nvPr/>
        </p:nvSpPr>
        <p:spPr bwMode="auto">
          <a:xfrm>
            <a:off x="3124200" y="25908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CC66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197" name="Oval 16"/>
          <p:cNvSpPr>
            <a:spLocks noChangeArrowheads="1"/>
          </p:cNvSpPr>
          <p:nvPr/>
        </p:nvSpPr>
        <p:spPr bwMode="auto">
          <a:xfrm>
            <a:off x="3581400" y="26670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FF00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198" name="Oval 17"/>
          <p:cNvSpPr>
            <a:spLocks noChangeArrowheads="1"/>
          </p:cNvSpPr>
          <p:nvPr/>
        </p:nvSpPr>
        <p:spPr bwMode="auto">
          <a:xfrm>
            <a:off x="4267200" y="25908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CC66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199" name="Oval 18"/>
          <p:cNvSpPr>
            <a:spLocks noChangeArrowheads="1"/>
          </p:cNvSpPr>
          <p:nvPr/>
        </p:nvSpPr>
        <p:spPr bwMode="auto">
          <a:xfrm>
            <a:off x="3733800" y="23622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CC66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00" name="Oval 19"/>
          <p:cNvSpPr>
            <a:spLocks noChangeArrowheads="1"/>
          </p:cNvSpPr>
          <p:nvPr/>
        </p:nvSpPr>
        <p:spPr bwMode="auto">
          <a:xfrm>
            <a:off x="3429000" y="31242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CC66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01" name="Oval 20"/>
          <p:cNvSpPr>
            <a:spLocks noChangeArrowheads="1"/>
          </p:cNvSpPr>
          <p:nvPr/>
        </p:nvSpPr>
        <p:spPr bwMode="auto">
          <a:xfrm>
            <a:off x="3962400" y="28956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CC66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02" name="Oval 21"/>
          <p:cNvSpPr>
            <a:spLocks noChangeArrowheads="1"/>
          </p:cNvSpPr>
          <p:nvPr/>
        </p:nvSpPr>
        <p:spPr bwMode="auto">
          <a:xfrm>
            <a:off x="3429000" y="25146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03" name="Oval 22"/>
          <p:cNvSpPr>
            <a:spLocks noChangeArrowheads="1"/>
          </p:cNvSpPr>
          <p:nvPr/>
        </p:nvSpPr>
        <p:spPr bwMode="auto">
          <a:xfrm>
            <a:off x="3886200" y="25908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04" name="Oval 24"/>
          <p:cNvSpPr>
            <a:spLocks noChangeArrowheads="1"/>
          </p:cNvSpPr>
          <p:nvPr/>
        </p:nvSpPr>
        <p:spPr bwMode="auto">
          <a:xfrm>
            <a:off x="4038600" y="22860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05" name="Oval 25"/>
          <p:cNvSpPr>
            <a:spLocks noChangeArrowheads="1"/>
          </p:cNvSpPr>
          <p:nvPr/>
        </p:nvSpPr>
        <p:spPr bwMode="auto">
          <a:xfrm>
            <a:off x="3581400" y="28956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06" name="Oval 26"/>
          <p:cNvSpPr>
            <a:spLocks noChangeArrowheads="1"/>
          </p:cNvSpPr>
          <p:nvPr/>
        </p:nvSpPr>
        <p:spPr bwMode="auto">
          <a:xfrm>
            <a:off x="4267200" y="28956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220187" name="Text Box 27"/>
          <p:cNvSpPr txBox="1">
            <a:spLocks noChangeArrowheads="1"/>
          </p:cNvSpPr>
          <p:nvPr/>
        </p:nvSpPr>
        <p:spPr bwMode="auto">
          <a:xfrm rot="1049423">
            <a:off x="1828800" y="2374900"/>
            <a:ext cx="2286000" cy="579438"/>
          </a:xfrm>
          <a:prstGeom prst="rect">
            <a:avLst/>
          </a:prstGeom>
          <a:noFill/>
          <a:ln w="9525">
            <a:noFill/>
            <a:miter lim="800000"/>
            <a:headEnd/>
            <a:tailEnd/>
          </a:ln>
          <a:effectLst>
            <a:outerShdw dist="63500" dir="3187806" algn="ctr" rotWithShape="0">
              <a:schemeClr val="tx1"/>
            </a:outerShdw>
          </a:effectLst>
        </p:spPr>
        <p:txBody>
          <a:bodyPr>
            <a:spAutoFit/>
          </a:bodyPr>
          <a:lstStyle/>
          <a:p>
            <a:pPr fontAlgn="base">
              <a:spcBef>
                <a:spcPct val="0"/>
              </a:spcBef>
              <a:spcAft>
                <a:spcPct val="0"/>
              </a:spcAft>
              <a:defRPr/>
            </a:pPr>
            <a:r>
              <a:rPr lang="en-US" sz="3200" b="1">
                <a:solidFill>
                  <a:srgbClr val="FFFFFF"/>
                </a:solidFill>
              </a:rPr>
              <a:t>3 2 1</a:t>
            </a:r>
          </a:p>
        </p:txBody>
      </p:sp>
      <p:sp>
        <p:nvSpPr>
          <p:cNvPr id="93208" name="Oval 28"/>
          <p:cNvSpPr>
            <a:spLocks noChangeArrowheads="1"/>
          </p:cNvSpPr>
          <p:nvPr/>
        </p:nvSpPr>
        <p:spPr bwMode="auto">
          <a:xfrm>
            <a:off x="3733800" y="35052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09" name="Oval 29"/>
          <p:cNvSpPr>
            <a:spLocks noChangeArrowheads="1"/>
          </p:cNvSpPr>
          <p:nvPr/>
        </p:nvSpPr>
        <p:spPr bwMode="auto">
          <a:xfrm>
            <a:off x="3733800" y="19050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10" name="Oval 30"/>
          <p:cNvSpPr>
            <a:spLocks noChangeArrowheads="1"/>
          </p:cNvSpPr>
          <p:nvPr/>
        </p:nvSpPr>
        <p:spPr bwMode="auto">
          <a:xfrm>
            <a:off x="3733800" y="39624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11" name="Oval 31"/>
          <p:cNvSpPr>
            <a:spLocks noChangeArrowheads="1"/>
          </p:cNvSpPr>
          <p:nvPr/>
        </p:nvSpPr>
        <p:spPr bwMode="auto">
          <a:xfrm>
            <a:off x="3733800" y="16002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12" name="Oval 32"/>
          <p:cNvSpPr>
            <a:spLocks noChangeArrowheads="1"/>
          </p:cNvSpPr>
          <p:nvPr/>
        </p:nvSpPr>
        <p:spPr bwMode="auto">
          <a:xfrm>
            <a:off x="5105400" y="34290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13" name="Oval 33"/>
          <p:cNvSpPr>
            <a:spLocks noChangeArrowheads="1"/>
          </p:cNvSpPr>
          <p:nvPr/>
        </p:nvSpPr>
        <p:spPr bwMode="auto">
          <a:xfrm>
            <a:off x="4876800" y="19050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14" name="Oval 34"/>
          <p:cNvSpPr>
            <a:spLocks noChangeArrowheads="1"/>
          </p:cNvSpPr>
          <p:nvPr/>
        </p:nvSpPr>
        <p:spPr bwMode="auto">
          <a:xfrm>
            <a:off x="2514600" y="35814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15" name="Oval 35"/>
          <p:cNvSpPr>
            <a:spLocks noChangeArrowheads="1"/>
          </p:cNvSpPr>
          <p:nvPr/>
        </p:nvSpPr>
        <p:spPr bwMode="auto">
          <a:xfrm>
            <a:off x="2438400" y="19812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16" name="Oval 36"/>
          <p:cNvSpPr>
            <a:spLocks noChangeArrowheads="1"/>
          </p:cNvSpPr>
          <p:nvPr/>
        </p:nvSpPr>
        <p:spPr bwMode="auto">
          <a:xfrm>
            <a:off x="2057400" y="28194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17" name="Oval 37"/>
          <p:cNvSpPr>
            <a:spLocks noChangeArrowheads="1"/>
          </p:cNvSpPr>
          <p:nvPr/>
        </p:nvSpPr>
        <p:spPr bwMode="auto">
          <a:xfrm>
            <a:off x="5410200" y="27432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18" name="Oval 38"/>
          <p:cNvSpPr>
            <a:spLocks noChangeArrowheads="1"/>
          </p:cNvSpPr>
          <p:nvPr/>
        </p:nvSpPr>
        <p:spPr bwMode="auto">
          <a:xfrm>
            <a:off x="1752600" y="32766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19" name="Oval 39"/>
          <p:cNvSpPr>
            <a:spLocks noChangeArrowheads="1"/>
          </p:cNvSpPr>
          <p:nvPr/>
        </p:nvSpPr>
        <p:spPr bwMode="auto">
          <a:xfrm>
            <a:off x="5257800" y="38862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20" name="Oval 69"/>
          <p:cNvSpPr>
            <a:spLocks noChangeArrowheads="1"/>
          </p:cNvSpPr>
          <p:nvPr/>
        </p:nvSpPr>
        <p:spPr bwMode="auto">
          <a:xfrm>
            <a:off x="7772400" y="28194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21" name="Oval 70"/>
          <p:cNvSpPr>
            <a:spLocks noChangeArrowheads="1"/>
          </p:cNvSpPr>
          <p:nvPr/>
        </p:nvSpPr>
        <p:spPr bwMode="auto">
          <a:xfrm>
            <a:off x="7239000" y="1981201"/>
            <a:ext cx="2438400" cy="1660525"/>
          </a:xfrm>
          <a:prstGeom prst="ellipse">
            <a:avLst/>
          </a:prstGeom>
          <a:noFill/>
          <a:ln w="76200" algn="ctr">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22" name="Oval 71"/>
          <p:cNvSpPr>
            <a:spLocks noChangeArrowheads="1"/>
          </p:cNvSpPr>
          <p:nvPr/>
        </p:nvSpPr>
        <p:spPr bwMode="auto">
          <a:xfrm>
            <a:off x="6781800" y="1752600"/>
            <a:ext cx="3397250" cy="2343150"/>
          </a:xfrm>
          <a:prstGeom prst="ellipse">
            <a:avLst/>
          </a:prstGeom>
          <a:noFill/>
          <a:ln w="76200" algn="ctr">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23" name="Oval 72"/>
          <p:cNvSpPr>
            <a:spLocks noChangeArrowheads="1"/>
          </p:cNvSpPr>
          <p:nvPr/>
        </p:nvSpPr>
        <p:spPr bwMode="auto">
          <a:xfrm>
            <a:off x="6400800" y="1524000"/>
            <a:ext cx="4038600" cy="3124200"/>
          </a:xfrm>
          <a:prstGeom prst="ellipse">
            <a:avLst/>
          </a:prstGeom>
          <a:noFill/>
          <a:ln w="76200" algn="ctr">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24" name="Oval 73"/>
          <p:cNvSpPr>
            <a:spLocks noChangeArrowheads="1"/>
          </p:cNvSpPr>
          <p:nvPr/>
        </p:nvSpPr>
        <p:spPr bwMode="auto">
          <a:xfrm>
            <a:off x="7696200" y="25908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CC66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25" name="Oval 74"/>
          <p:cNvSpPr>
            <a:spLocks noChangeArrowheads="1"/>
          </p:cNvSpPr>
          <p:nvPr/>
        </p:nvSpPr>
        <p:spPr bwMode="auto">
          <a:xfrm>
            <a:off x="8153400" y="26670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FF00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26" name="Oval 75"/>
          <p:cNvSpPr>
            <a:spLocks noChangeArrowheads="1"/>
          </p:cNvSpPr>
          <p:nvPr/>
        </p:nvSpPr>
        <p:spPr bwMode="auto">
          <a:xfrm>
            <a:off x="8839200" y="25908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CC66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27" name="Oval 76"/>
          <p:cNvSpPr>
            <a:spLocks noChangeArrowheads="1"/>
          </p:cNvSpPr>
          <p:nvPr/>
        </p:nvSpPr>
        <p:spPr bwMode="auto">
          <a:xfrm>
            <a:off x="8534400" y="24384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CC66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28" name="Oval 77"/>
          <p:cNvSpPr>
            <a:spLocks noChangeArrowheads="1"/>
          </p:cNvSpPr>
          <p:nvPr/>
        </p:nvSpPr>
        <p:spPr bwMode="auto">
          <a:xfrm>
            <a:off x="8001000" y="31242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CC66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29" name="Oval 78"/>
          <p:cNvSpPr>
            <a:spLocks noChangeArrowheads="1"/>
          </p:cNvSpPr>
          <p:nvPr/>
        </p:nvSpPr>
        <p:spPr bwMode="auto">
          <a:xfrm>
            <a:off x="8534400" y="28956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CC66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30" name="Oval 79"/>
          <p:cNvSpPr>
            <a:spLocks noChangeArrowheads="1"/>
          </p:cNvSpPr>
          <p:nvPr/>
        </p:nvSpPr>
        <p:spPr bwMode="auto">
          <a:xfrm>
            <a:off x="8001000" y="25146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31" name="Oval 80"/>
          <p:cNvSpPr>
            <a:spLocks noChangeArrowheads="1"/>
          </p:cNvSpPr>
          <p:nvPr/>
        </p:nvSpPr>
        <p:spPr bwMode="auto">
          <a:xfrm>
            <a:off x="8458200" y="25908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32" name="Oval 81"/>
          <p:cNvSpPr>
            <a:spLocks noChangeArrowheads="1"/>
          </p:cNvSpPr>
          <p:nvPr/>
        </p:nvSpPr>
        <p:spPr bwMode="auto">
          <a:xfrm>
            <a:off x="8839200" y="22860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33" name="Oval 82"/>
          <p:cNvSpPr>
            <a:spLocks noChangeArrowheads="1"/>
          </p:cNvSpPr>
          <p:nvPr/>
        </p:nvSpPr>
        <p:spPr bwMode="auto">
          <a:xfrm>
            <a:off x="8153400" y="28956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34" name="Oval 83"/>
          <p:cNvSpPr>
            <a:spLocks noChangeArrowheads="1"/>
          </p:cNvSpPr>
          <p:nvPr/>
        </p:nvSpPr>
        <p:spPr bwMode="auto">
          <a:xfrm>
            <a:off x="8839200" y="28956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220244" name="Text Box 84"/>
          <p:cNvSpPr txBox="1">
            <a:spLocks noChangeArrowheads="1"/>
          </p:cNvSpPr>
          <p:nvPr/>
        </p:nvSpPr>
        <p:spPr bwMode="auto">
          <a:xfrm rot="1049423">
            <a:off x="6400800" y="2374900"/>
            <a:ext cx="2286000" cy="579438"/>
          </a:xfrm>
          <a:prstGeom prst="rect">
            <a:avLst/>
          </a:prstGeom>
          <a:noFill/>
          <a:ln w="9525">
            <a:noFill/>
            <a:miter lim="800000"/>
            <a:headEnd/>
            <a:tailEnd/>
          </a:ln>
          <a:effectLst>
            <a:outerShdw dist="63500" dir="3187806" algn="ctr" rotWithShape="0">
              <a:schemeClr val="tx1"/>
            </a:outerShdw>
          </a:effectLst>
        </p:spPr>
        <p:txBody>
          <a:bodyPr>
            <a:spAutoFit/>
          </a:bodyPr>
          <a:lstStyle/>
          <a:p>
            <a:pPr fontAlgn="base">
              <a:spcBef>
                <a:spcPct val="0"/>
              </a:spcBef>
              <a:spcAft>
                <a:spcPct val="0"/>
              </a:spcAft>
              <a:defRPr/>
            </a:pPr>
            <a:r>
              <a:rPr lang="en-US" sz="3200" b="1" dirty="0">
                <a:solidFill>
                  <a:srgbClr val="FFFFFF"/>
                </a:solidFill>
              </a:rPr>
              <a:t>3 2 1</a:t>
            </a:r>
          </a:p>
        </p:txBody>
      </p:sp>
      <p:sp>
        <p:nvSpPr>
          <p:cNvPr id="93236" name="Oval 85"/>
          <p:cNvSpPr>
            <a:spLocks noChangeArrowheads="1"/>
          </p:cNvSpPr>
          <p:nvPr/>
        </p:nvSpPr>
        <p:spPr bwMode="auto">
          <a:xfrm>
            <a:off x="8305800" y="35052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37" name="Oval 86"/>
          <p:cNvSpPr>
            <a:spLocks noChangeArrowheads="1"/>
          </p:cNvSpPr>
          <p:nvPr/>
        </p:nvSpPr>
        <p:spPr bwMode="auto">
          <a:xfrm>
            <a:off x="8305800" y="19050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38" name="Oval 87"/>
          <p:cNvSpPr>
            <a:spLocks noChangeArrowheads="1"/>
          </p:cNvSpPr>
          <p:nvPr/>
        </p:nvSpPr>
        <p:spPr bwMode="auto">
          <a:xfrm>
            <a:off x="8305800" y="39624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39" name="Oval 88"/>
          <p:cNvSpPr>
            <a:spLocks noChangeArrowheads="1"/>
          </p:cNvSpPr>
          <p:nvPr/>
        </p:nvSpPr>
        <p:spPr bwMode="auto">
          <a:xfrm>
            <a:off x="8305800" y="16002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40" name="Oval 89"/>
          <p:cNvSpPr>
            <a:spLocks noChangeArrowheads="1"/>
          </p:cNvSpPr>
          <p:nvPr/>
        </p:nvSpPr>
        <p:spPr bwMode="auto">
          <a:xfrm>
            <a:off x="9677400" y="34290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41" name="Oval 90"/>
          <p:cNvSpPr>
            <a:spLocks noChangeArrowheads="1"/>
          </p:cNvSpPr>
          <p:nvPr/>
        </p:nvSpPr>
        <p:spPr bwMode="auto">
          <a:xfrm>
            <a:off x="9448800" y="19050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42" name="Oval 91"/>
          <p:cNvSpPr>
            <a:spLocks noChangeArrowheads="1"/>
          </p:cNvSpPr>
          <p:nvPr/>
        </p:nvSpPr>
        <p:spPr bwMode="auto">
          <a:xfrm>
            <a:off x="7086600" y="35814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43" name="Oval 92"/>
          <p:cNvSpPr>
            <a:spLocks noChangeArrowheads="1"/>
          </p:cNvSpPr>
          <p:nvPr/>
        </p:nvSpPr>
        <p:spPr bwMode="auto">
          <a:xfrm>
            <a:off x="7010400" y="19812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44" name="Oval 93"/>
          <p:cNvSpPr>
            <a:spLocks noChangeArrowheads="1"/>
          </p:cNvSpPr>
          <p:nvPr/>
        </p:nvSpPr>
        <p:spPr bwMode="auto">
          <a:xfrm>
            <a:off x="6629400" y="28194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45" name="Oval 94"/>
          <p:cNvSpPr>
            <a:spLocks noChangeArrowheads="1"/>
          </p:cNvSpPr>
          <p:nvPr/>
        </p:nvSpPr>
        <p:spPr bwMode="auto">
          <a:xfrm>
            <a:off x="9982200" y="27432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46" name="Oval 95"/>
          <p:cNvSpPr>
            <a:spLocks noChangeArrowheads="1"/>
          </p:cNvSpPr>
          <p:nvPr/>
        </p:nvSpPr>
        <p:spPr bwMode="auto">
          <a:xfrm>
            <a:off x="6324600" y="32766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47" name="Oval 96"/>
          <p:cNvSpPr>
            <a:spLocks noChangeArrowheads="1"/>
          </p:cNvSpPr>
          <p:nvPr/>
        </p:nvSpPr>
        <p:spPr bwMode="auto">
          <a:xfrm>
            <a:off x="9829800" y="38862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48" name="Oval 97"/>
          <p:cNvSpPr>
            <a:spLocks noChangeArrowheads="1"/>
          </p:cNvSpPr>
          <p:nvPr/>
        </p:nvSpPr>
        <p:spPr bwMode="auto">
          <a:xfrm>
            <a:off x="8229600" y="22860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49" name="Rectangle 99"/>
          <p:cNvSpPr>
            <a:spLocks noChangeArrowheads="1"/>
          </p:cNvSpPr>
          <p:nvPr/>
        </p:nvSpPr>
        <p:spPr bwMode="auto">
          <a:xfrm>
            <a:off x="5105400" y="5029200"/>
            <a:ext cx="1828800" cy="1600200"/>
          </a:xfrm>
          <a:prstGeom prst="rect">
            <a:avLst/>
          </a:prstGeom>
          <a:solidFill>
            <a:schemeClr val="bg1"/>
          </a:solidFill>
          <a:ln w="9525" algn="ctr">
            <a:solidFill>
              <a:schemeClr val="tx1"/>
            </a:solidFill>
            <a:miter lim="800000"/>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u="sng">
                <a:solidFill>
                  <a:srgbClr val="000000"/>
                </a:solidFill>
                <a:latin typeface="Jokerman" panose="04090605060D06020702" pitchFamily="82" charset="0"/>
              </a:rPr>
              <a:t>Legend</a:t>
            </a:r>
          </a:p>
          <a:p>
            <a:pPr eaLnBrk="1" fontAlgn="base" hangingPunct="1">
              <a:spcBef>
                <a:spcPct val="0"/>
              </a:spcBef>
              <a:spcAft>
                <a:spcPct val="0"/>
              </a:spcAft>
            </a:pPr>
            <a:r>
              <a:rPr lang="en-US" altLang="en-US" sz="2400">
                <a:solidFill>
                  <a:srgbClr val="000000"/>
                </a:solidFill>
                <a:latin typeface="Jokerman" panose="04090605060D06020702" pitchFamily="82" charset="0"/>
              </a:rPr>
              <a:t>Proton</a:t>
            </a:r>
          </a:p>
          <a:p>
            <a:pPr eaLnBrk="1" fontAlgn="base" hangingPunct="1">
              <a:spcBef>
                <a:spcPct val="0"/>
              </a:spcBef>
              <a:spcAft>
                <a:spcPct val="0"/>
              </a:spcAft>
            </a:pPr>
            <a:r>
              <a:rPr lang="en-US" altLang="en-US" sz="2400">
                <a:solidFill>
                  <a:srgbClr val="000000"/>
                </a:solidFill>
                <a:latin typeface="Jokerman" panose="04090605060D06020702" pitchFamily="82" charset="0"/>
              </a:rPr>
              <a:t>Neutron</a:t>
            </a:r>
          </a:p>
          <a:p>
            <a:pPr eaLnBrk="1" fontAlgn="base" hangingPunct="1">
              <a:spcBef>
                <a:spcPct val="0"/>
              </a:spcBef>
              <a:spcAft>
                <a:spcPct val="0"/>
              </a:spcAft>
            </a:pPr>
            <a:r>
              <a:rPr lang="en-US" altLang="en-US" sz="2400">
                <a:solidFill>
                  <a:srgbClr val="000000"/>
                </a:solidFill>
                <a:latin typeface="Jokerman" panose="04090605060D06020702" pitchFamily="82" charset="0"/>
              </a:rPr>
              <a:t>Electron</a:t>
            </a:r>
          </a:p>
        </p:txBody>
      </p:sp>
      <p:sp>
        <p:nvSpPr>
          <p:cNvPr id="93250" name="Oval 100"/>
          <p:cNvSpPr>
            <a:spLocks noChangeArrowheads="1"/>
          </p:cNvSpPr>
          <p:nvPr/>
        </p:nvSpPr>
        <p:spPr bwMode="auto">
          <a:xfrm>
            <a:off x="6553200" y="5867400"/>
            <a:ext cx="304800" cy="228600"/>
          </a:xfrm>
          <a:prstGeom prst="ellipse">
            <a:avLst/>
          </a:prstGeom>
          <a:solidFill>
            <a:srgbClr val="0000FF"/>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chemeClr val="accent2"/>
            </a:extrusionClr>
            <a:contourClr>
              <a:srgbClr val="0000FF"/>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51" name="Oval 101"/>
          <p:cNvSpPr>
            <a:spLocks noChangeArrowheads="1"/>
          </p:cNvSpPr>
          <p:nvPr/>
        </p:nvSpPr>
        <p:spPr bwMode="auto">
          <a:xfrm>
            <a:off x="6324600" y="5562600"/>
            <a:ext cx="304800" cy="228600"/>
          </a:xfrm>
          <a:prstGeom prst="ellipse">
            <a:avLst/>
          </a:prstGeom>
          <a:solidFill>
            <a:srgbClr val="FF00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CC6600"/>
            </a:extrusionClr>
            <a:contourClr>
              <a:srgbClr val="FF00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52" name="Oval 102"/>
          <p:cNvSpPr>
            <a:spLocks noChangeArrowheads="1"/>
          </p:cNvSpPr>
          <p:nvPr/>
        </p:nvSpPr>
        <p:spPr bwMode="auto">
          <a:xfrm>
            <a:off x="6553200" y="6248400"/>
            <a:ext cx="304800" cy="228600"/>
          </a:xfrm>
          <a:prstGeom prst="ellipse">
            <a:avLst/>
          </a:prstGeom>
          <a:solidFill>
            <a:srgbClr val="00FF00"/>
          </a:solidFill>
          <a:ln w="9525">
            <a:round/>
            <a:headEnd/>
            <a:tailEnd/>
          </a:ln>
          <a:scene3d>
            <a:camera prst="legacyObliqueTopRight">
              <a:rot lat="18900000" lon="20999997" rev="0"/>
            </a:camera>
            <a:lightRig rig="legacyFlat1" dir="t"/>
          </a:scene3d>
          <a:sp3d extrusionH="150800" prstMaterial="legacyMatte">
            <a:bevelT w="13500" h="13500" prst="angle"/>
            <a:bevelB w="13500" h="13500" prst="angle"/>
            <a:extrusionClr>
              <a:srgbClr val="339933"/>
            </a:extrusionClr>
            <a:contourClr>
              <a:srgbClr val="00FF00"/>
            </a:contourClr>
          </a:sp3d>
        </p:spPr>
        <p:txBody>
          <a:bodyPr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3253" name="Rectangle 103"/>
          <p:cNvSpPr>
            <a:spLocks noChangeArrowheads="1"/>
          </p:cNvSpPr>
          <p:nvPr/>
        </p:nvSpPr>
        <p:spPr bwMode="auto">
          <a:xfrm>
            <a:off x="4572000" y="304800"/>
            <a:ext cx="2743200" cy="762000"/>
          </a:xfrm>
          <a:prstGeom prst="rect">
            <a:avLst/>
          </a:prstGeom>
          <a:solidFill>
            <a:schemeClr val="bg1"/>
          </a:solidFill>
          <a:ln w="9525" algn="ctr">
            <a:solidFill>
              <a:schemeClr val="tx1"/>
            </a:solidFill>
            <a:miter lim="800000"/>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fontAlgn="base" hangingPunct="1">
              <a:spcBef>
                <a:spcPct val="0"/>
              </a:spcBef>
              <a:spcAft>
                <a:spcPct val="0"/>
              </a:spcAft>
            </a:pPr>
            <a:r>
              <a:rPr lang="en-US" altLang="en-US" sz="5000" u="sng">
                <a:solidFill>
                  <a:srgbClr val="000000"/>
                </a:solidFill>
                <a:latin typeface="Jokerman" panose="04090605060D06020702" pitchFamily="82" charset="0"/>
              </a:rPr>
              <a:t>Isotopes</a:t>
            </a:r>
            <a:endParaRPr lang="en-US" altLang="en-US" sz="5000">
              <a:solidFill>
                <a:srgbClr val="000000"/>
              </a:solidFill>
              <a:latin typeface="Jokerman" panose="04090605060D06020702" pitchFamily="82" charset="0"/>
            </a:endParaRPr>
          </a:p>
        </p:txBody>
      </p:sp>
    </p:spTree>
    <p:extLst>
      <p:ext uri="{BB962C8B-B14F-4D97-AF65-F5344CB8AC3E}">
        <p14:creationId xmlns:p14="http://schemas.microsoft.com/office/powerpoint/2010/main" val="30728745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E476"/>
            </a:gs>
            <a:gs pos="100000">
              <a:srgbClr val="FFCC00"/>
            </a:gs>
          </a:gsLst>
          <a:lin ang="18900000" scaled="1"/>
        </a:gradFill>
        <a:effectLst/>
      </p:bgPr>
    </p:bg>
    <p:spTree>
      <p:nvGrpSpPr>
        <p:cNvPr id="1" name=""/>
        <p:cNvGrpSpPr/>
        <p:nvPr/>
      </p:nvGrpSpPr>
      <p:grpSpPr>
        <a:xfrm>
          <a:off x="0" y="0"/>
          <a:ext cx="0" cy="0"/>
          <a:chOff x="0" y="0"/>
          <a:chExt cx="0" cy="0"/>
        </a:xfrm>
      </p:grpSpPr>
      <p:sp>
        <p:nvSpPr>
          <p:cNvPr id="90114" name="Text Box 3"/>
          <p:cNvSpPr txBox="1">
            <a:spLocks noChangeArrowheads="1"/>
          </p:cNvSpPr>
          <p:nvPr/>
        </p:nvSpPr>
        <p:spPr bwMode="auto">
          <a:xfrm>
            <a:off x="3657600" y="3810001"/>
            <a:ext cx="50863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eaLnBrk="1" fontAlgn="base" hangingPunct="1">
              <a:spcBef>
                <a:spcPct val="0"/>
              </a:spcBef>
              <a:spcAft>
                <a:spcPct val="0"/>
              </a:spcAft>
            </a:pPr>
            <a:r>
              <a:rPr lang="en-US" altLang="en-US" sz="6000" b="1">
                <a:solidFill>
                  <a:srgbClr val="000000"/>
                </a:solidFill>
              </a:rPr>
              <a:t>H                  H</a:t>
            </a:r>
          </a:p>
        </p:txBody>
      </p:sp>
      <p:sp>
        <p:nvSpPr>
          <p:cNvPr id="59396" name="Text Box 4"/>
          <p:cNvSpPr txBox="1">
            <a:spLocks noChangeArrowheads="1"/>
          </p:cNvSpPr>
          <p:nvPr/>
        </p:nvSpPr>
        <p:spPr bwMode="auto">
          <a:xfrm>
            <a:off x="1524000" y="152401"/>
            <a:ext cx="9144000" cy="3751263"/>
          </a:xfrm>
          <a:prstGeom prst="rect">
            <a:avLst/>
          </a:prstGeom>
          <a:noFill/>
          <a:ln w="9525">
            <a:noFill/>
            <a:miter lim="800000"/>
            <a:headEnd/>
            <a:tailEnd/>
          </a:ln>
          <a:effectLst>
            <a:outerShdw dist="35921" dir="2700000" algn="ctr" rotWithShape="0">
              <a:schemeClr val="accent1"/>
            </a:outerShdw>
          </a:effectLst>
        </p:spPr>
        <p:txBody>
          <a:bodyPr>
            <a:spAutoFit/>
          </a:bodyPr>
          <a:lstStyle/>
          <a:p>
            <a:pPr fontAlgn="base">
              <a:spcBef>
                <a:spcPct val="0"/>
              </a:spcBef>
              <a:spcAft>
                <a:spcPct val="0"/>
              </a:spcAft>
              <a:defRPr/>
            </a:pPr>
            <a:r>
              <a:rPr lang="en-US" sz="4800" b="1" u="sng">
                <a:solidFill>
                  <a:srgbClr val="000000"/>
                </a:solidFill>
              </a:rPr>
              <a:t>Isotopes</a:t>
            </a:r>
          </a:p>
          <a:p>
            <a:pPr fontAlgn="base">
              <a:spcBef>
                <a:spcPct val="0"/>
              </a:spcBef>
              <a:spcAft>
                <a:spcPct val="0"/>
              </a:spcAft>
              <a:defRPr/>
            </a:pPr>
            <a:r>
              <a:rPr lang="en-US" sz="4800" b="1">
                <a:solidFill>
                  <a:srgbClr val="000000"/>
                </a:solidFill>
              </a:rPr>
              <a:t>Atoms of the same element </a:t>
            </a:r>
          </a:p>
          <a:p>
            <a:pPr fontAlgn="base">
              <a:spcBef>
                <a:spcPct val="0"/>
              </a:spcBef>
              <a:spcAft>
                <a:spcPct val="0"/>
              </a:spcAft>
              <a:defRPr/>
            </a:pPr>
            <a:r>
              <a:rPr lang="en-US" sz="4800" b="1">
                <a:solidFill>
                  <a:srgbClr val="000000"/>
                </a:solidFill>
              </a:rPr>
              <a:t>(</a:t>
            </a:r>
            <a:r>
              <a:rPr lang="en-US" sz="4800" b="1">
                <a:solidFill>
                  <a:srgbClr val="990000"/>
                </a:solidFill>
              </a:rPr>
              <a:t>same number of protons</a:t>
            </a:r>
            <a:r>
              <a:rPr lang="en-US" sz="4800" b="1">
                <a:solidFill>
                  <a:srgbClr val="000000"/>
                </a:solidFill>
              </a:rPr>
              <a:t>) with a </a:t>
            </a:r>
            <a:r>
              <a:rPr lang="en-US" sz="4800" b="1" i="1">
                <a:solidFill>
                  <a:srgbClr val="3333CC"/>
                </a:solidFill>
              </a:rPr>
              <a:t>different</a:t>
            </a:r>
            <a:r>
              <a:rPr lang="en-US" sz="4800" b="1">
                <a:solidFill>
                  <a:srgbClr val="3333CC"/>
                </a:solidFill>
              </a:rPr>
              <a:t> number of neutrons</a:t>
            </a:r>
            <a:r>
              <a:rPr lang="en-US" sz="4800" b="1">
                <a:solidFill>
                  <a:srgbClr val="000000"/>
                </a:solidFill>
              </a:rPr>
              <a:t>.</a:t>
            </a:r>
          </a:p>
        </p:txBody>
      </p:sp>
      <p:sp>
        <p:nvSpPr>
          <p:cNvPr id="90116" name="Oval 5"/>
          <p:cNvSpPr>
            <a:spLocks noChangeArrowheads="1"/>
          </p:cNvSpPr>
          <p:nvPr/>
        </p:nvSpPr>
        <p:spPr bwMode="auto">
          <a:xfrm>
            <a:off x="8229600" y="5349875"/>
            <a:ext cx="304800" cy="3048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b="1">
                <a:solidFill>
                  <a:srgbClr val="000000"/>
                </a:solidFill>
              </a:rPr>
              <a:t> </a:t>
            </a:r>
          </a:p>
        </p:txBody>
      </p:sp>
      <p:sp>
        <p:nvSpPr>
          <p:cNvPr id="90117" name="Oval 11"/>
          <p:cNvSpPr>
            <a:spLocks noChangeArrowheads="1"/>
          </p:cNvSpPr>
          <p:nvPr/>
        </p:nvSpPr>
        <p:spPr bwMode="auto">
          <a:xfrm>
            <a:off x="8153400" y="5502275"/>
            <a:ext cx="304800" cy="304800"/>
          </a:xfrm>
          <a:prstGeom prst="ellipse">
            <a:avLst/>
          </a:prstGeom>
          <a:gradFill rotWithShape="1">
            <a:gsLst>
              <a:gs pos="0">
                <a:srgbClr val="00CCFF"/>
              </a:gs>
              <a:gs pos="100000">
                <a:srgbClr val="005E76"/>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a:solidFill>
                  <a:srgbClr val="000000"/>
                </a:solidFill>
              </a:rPr>
              <a:t> </a:t>
            </a:r>
          </a:p>
        </p:txBody>
      </p:sp>
      <p:sp>
        <p:nvSpPr>
          <p:cNvPr id="90118" name="Oval 12"/>
          <p:cNvSpPr>
            <a:spLocks noChangeArrowheads="1"/>
          </p:cNvSpPr>
          <p:nvPr/>
        </p:nvSpPr>
        <p:spPr bwMode="auto">
          <a:xfrm>
            <a:off x="3886200" y="5426075"/>
            <a:ext cx="304800" cy="304800"/>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3600" b="1">
                <a:solidFill>
                  <a:srgbClr val="000000"/>
                </a:solidFill>
              </a:rPr>
              <a:t> </a:t>
            </a:r>
          </a:p>
        </p:txBody>
      </p:sp>
      <p:sp>
        <p:nvSpPr>
          <p:cNvPr id="90119" name="Oval 21"/>
          <p:cNvSpPr>
            <a:spLocks noChangeArrowheads="1"/>
          </p:cNvSpPr>
          <p:nvPr/>
        </p:nvSpPr>
        <p:spPr bwMode="auto">
          <a:xfrm>
            <a:off x="3124200" y="4664075"/>
            <a:ext cx="1828800" cy="1828800"/>
          </a:xfrm>
          <a:prstGeom prst="ellipse">
            <a:avLst/>
          </a:prstGeom>
          <a:noFill/>
          <a:ln w="38100">
            <a:solidFill>
              <a:srgbClr val="96969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sp>
        <p:nvSpPr>
          <p:cNvPr id="90120" name="Oval 22"/>
          <p:cNvSpPr>
            <a:spLocks noChangeArrowheads="1"/>
          </p:cNvSpPr>
          <p:nvPr/>
        </p:nvSpPr>
        <p:spPr bwMode="auto">
          <a:xfrm>
            <a:off x="7391400" y="4664075"/>
            <a:ext cx="1828800" cy="1828800"/>
          </a:xfrm>
          <a:prstGeom prst="ellipse">
            <a:avLst/>
          </a:prstGeom>
          <a:noFill/>
          <a:ln w="38100">
            <a:solidFill>
              <a:srgbClr val="96969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endParaRPr lang="en-GB" altLang="en-US">
              <a:solidFill>
                <a:srgbClr val="000000"/>
              </a:solidFill>
            </a:endParaRPr>
          </a:p>
        </p:txBody>
      </p:sp>
      <p:pic>
        <p:nvPicPr>
          <p:cNvPr id="59420" name="Picture 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5776" y="5441951"/>
            <a:ext cx="2003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21"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2976" y="5426076"/>
            <a:ext cx="2003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758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repeatCount="indefinite" fill="hold" nodeType="withEffect">
                                  <p:stCondLst>
                                    <p:cond delay="0"/>
                                  </p:stCondLst>
                                  <p:childTnLst>
                                    <p:animRot by="21600000">
                                      <p:cBhvr>
                                        <p:cTn id="6" dur="1000" fill="hold"/>
                                        <p:tgtEl>
                                          <p:spTgt spid="59420"/>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1000" fill="hold"/>
                                        <p:tgtEl>
                                          <p:spTgt spid="594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4412" y="146184"/>
            <a:ext cx="6542467" cy="497760"/>
          </a:xfrm>
        </p:spPr>
        <p:txBody>
          <a:bodyPr>
            <a:normAutofit/>
          </a:bodyPr>
          <a:lstStyle/>
          <a:p>
            <a:pPr algn="ctr"/>
            <a:r>
              <a:rPr lang="en-US" sz="2800" b="1" u="sng" dirty="0" smtClean="0"/>
              <a:t>Calculation of Relative atomic mass R.A.M.</a:t>
            </a:r>
            <a:endParaRPr lang="en-US" sz="2800" b="1" u="sn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6213" y="643944"/>
                <a:ext cx="11333409" cy="5988676"/>
              </a:xfrm>
            </p:spPr>
            <p:txBody>
              <a:bodyPr>
                <a:normAutofit fontScale="92500" lnSpcReduction="10000"/>
              </a:bodyPr>
              <a:lstStyle/>
              <a:p>
                <a:r>
                  <a:rPr lang="en-US" dirty="0" smtClean="0"/>
                  <a:t>Given that the relative abundance of the two isotopes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𝑦</m:t>
                          </m:r>
                        </m:e>
                      </m:mr>
                      <m:mr>
                        <m:e>
                          <m:r>
                            <a:rPr lang="en-US" b="0" i="1" smtClean="0">
                              <a:latin typeface="Cambria Math" panose="02040503050406030204" pitchFamily="18" charset="0"/>
                            </a:rPr>
                            <m:t>𝑎</m:t>
                          </m:r>
                        </m:e>
                      </m:mr>
                    </m:m>
                    <m:r>
                      <a:rPr lang="en-US" b="0" i="1" smtClean="0">
                        <a:latin typeface="Cambria Math" panose="02040503050406030204" pitchFamily="18" charset="0"/>
                      </a:rPr>
                      <m:t>𝑋</m:t>
                    </m:r>
                    <m:r>
                      <a:rPr lang="en-US" b="0" i="1" smtClean="0">
                        <a:latin typeface="Cambria Math" panose="02040503050406030204" pitchFamily="18" charset="0"/>
                      </a:rPr>
                      <m:t>, </m:t>
                    </m:r>
                  </m:oMath>
                </a14:m>
                <a:r>
                  <a:rPr lang="en-US" dirty="0" smtClean="0"/>
                  <a:t>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𝑧</m:t>
                          </m:r>
                        </m:e>
                      </m:mr>
                      <m:mr>
                        <m:e>
                          <m:r>
                            <a:rPr lang="en-US" b="0" i="1">
                              <a:latin typeface="Cambria Math" panose="02040503050406030204" pitchFamily="18" charset="0"/>
                            </a:rPr>
                            <m:t>𝑎</m:t>
                          </m:r>
                        </m:e>
                      </m:mr>
                    </m:m>
                    <m:r>
                      <a:rPr lang="en-US" b="0" i="1">
                        <a:latin typeface="Cambria Math" panose="02040503050406030204" pitchFamily="18" charset="0"/>
                      </a:rPr>
                      <m:t>𝑋</m:t>
                    </m:r>
                  </m:oMath>
                </a14:m>
                <a:r>
                  <a:rPr lang="en-US" dirty="0" smtClean="0"/>
                  <a:t> are p1% and p2% respectively, the relative atomic mass of element </a:t>
                </a:r>
                <a:r>
                  <a:rPr lang="en-US" dirty="0"/>
                  <a:t>X is calculated as shown.</a:t>
                </a:r>
                <a:endParaRPr lang="en-US" dirty="0" smtClean="0"/>
              </a:p>
              <a:p>
                <a:pPr marL="0" indent="0">
                  <a:buNone/>
                </a:pPr>
                <a:r>
                  <a:rPr lang="en-US" dirty="0" smtClean="0"/>
                  <a:t> M</a:t>
                </a:r>
                <a:r>
                  <a:rPr lang="en-US" baseline="-25000" dirty="0" smtClean="0"/>
                  <a:t>r</a:t>
                </a:r>
                <a14:m>
                  <m:oMath xmlns:m="http://schemas.openxmlformats.org/officeDocument/2006/math">
                    <m:r>
                      <a:rPr lang="en-US" b="0" i="0" dirty="0" smtClean="0">
                        <a:latin typeface="Cambria Math" panose="02040503050406030204" pitchFamily="18" charset="0"/>
                      </a:rPr>
                      <m:t>  = </m:t>
                    </m:r>
                    <m:f>
                      <m:fPr>
                        <m:ctrlPr>
                          <a:rPr lang="en-US" b="1" i="1" dirty="0" smtClean="0">
                            <a:latin typeface="Cambria Math" panose="02040503050406030204" pitchFamily="18" charset="0"/>
                          </a:rPr>
                        </m:ctrlPr>
                      </m:fPr>
                      <m:num>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𝒚</m:t>
                            </m:r>
                            <m:r>
                              <a:rPr lang="en-US" b="1" i="1" dirty="0" smtClean="0">
                                <a:latin typeface="Cambria Math" panose="02040503050406030204" pitchFamily="18" charset="0"/>
                              </a:rPr>
                              <m:t> </m:t>
                            </m:r>
                            <m:r>
                              <a:rPr lang="en-US" b="1" i="1" dirty="0" smtClean="0">
                                <a:latin typeface="Cambria Math" panose="02040503050406030204" pitchFamily="18" charset="0"/>
                              </a:rPr>
                              <m:t>𝒙</m:t>
                            </m:r>
                            <m:r>
                              <a:rPr lang="en-US" b="1" i="1" dirty="0" smtClean="0">
                                <a:latin typeface="Cambria Math" panose="02040503050406030204" pitchFamily="18" charset="0"/>
                              </a:rPr>
                              <m:t> </m:t>
                            </m:r>
                            <m:r>
                              <a:rPr lang="en-US" b="1" i="1" dirty="0" smtClean="0">
                                <a:latin typeface="Cambria Math" panose="02040503050406030204" pitchFamily="18" charset="0"/>
                              </a:rPr>
                              <m:t>𝒑</m:t>
                            </m:r>
                            <m:r>
                              <a:rPr lang="en-US" b="1" i="1" dirty="0" smtClean="0">
                                <a:latin typeface="Cambria Math" panose="02040503050406030204" pitchFamily="18" charset="0"/>
                              </a:rPr>
                              <m:t>𝟏</m:t>
                            </m:r>
                          </m:e>
                        </m:d>
                        <m:r>
                          <a:rPr lang="en-US" b="1" i="1" dirty="0" smtClean="0">
                            <a:latin typeface="Cambria Math" panose="02040503050406030204" pitchFamily="18" charset="0"/>
                          </a:rPr>
                          <m:t>+(</m:t>
                        </m:r>
                        <m:r>
                          <a:rPr lang="en-US" b="1" i="1" dirty="0" smtClean="0">
                            <a:latin typeface="Cambria Math" panose="02040503050406030204" pitchFamily="18" charset="0"/>
                          </a:rPr>
                          <m:t>𝒛</m:t>
                        </m:r>
                        <m:r>
                          <a:rPr lang="en-US" b="1" i="1" dirty="0" smtClean="0">
                            <a:latin typeface="Cambria Math" panose="02040503050406030204" pitchFamily="18" charset="0"/>
                          </a:rPr>
                          <m:t> </m:t>
                        </m:r>
                        <m:r>
                          <a:rPr lang="en-US" b="1" i="1" dirty="0" smtClean="0">
                            <a:latin typeface="Cambria Math" panose="02040503050406030204" pitchFamily="18" charset="0"/>
                          </a:rPr>
                          <m:t>𝒙</m:t>
                        </m:r>
                        <m:r>
                          <a:rPr lang="en-US" b="1" i="1" dirty="0" smtClean="0">
                            <a:latin typeface="Cambria Math" panose="02040503050406030204" pitchFamily="18" charset="0"/>
                          </a:rPr>
                          <m:t> </m:t>
                        </m:r>
                        <m:r>
                          <a:rPr lang="en-US" b="1" i="1" dirty="0" smtClean="0">
                            <a:latin typeface="Cambria Math" panose="02040503050406030204" pitchFamily="18" charset="0"/>
                          </a:rPr>
                          <m:t>𝒑</m:t>
                        </m:r>
                        <m:r>
                          <a:rPr lang="en-US" b="1" i="1" dirty="0" smtClean="0">
                            <a:latin typeface="Cambria Math" panose="02040503050406030204" pitchFamily="18" charset="0"/>
                          </a:rPr>
                          <m:t>𝟐</m:t>
                        </m:r>
                        <m:r>
                          <a:rPr lang="en-US" b="1" i="1" dirty="0" smtClean="0">
                            <a:latin typeface="Cambria Math" panose="02040503050406030204" pitchFamily="18" charset="0"/>
                          </a:rPr>
                          <m:t>)</m:t>
                        </m:r>
                      </m:num>
                      <m:den>
                        <m:r>
                          <a:rPr lang="en-US" b="1" i="1" dirty="0" smtClean="0">
                            <a:latin typeface="Cambria Math" panose="02040503050406030204" pitchFamily="18" charset="0"/>
                          </a:rPr>
                          <m:t>𝟏𝟎𝟎</m:t>
                        </m:r>
                      </m:den>
                    </m:f>
                  </m:oMath>
                </a14:m>
                <a:r>
                  <a:rPr lang="en-US" dirty="0" smtClean="0"/>
                  <a:t>   </a:t>
                </a:r>
              </a:p>
              <a:p>
                <a:pPr marL="0" indent="0">
                  <a:buNone/>
                </a:pPr>
                <a:endParaRPr lang="en-US" dirty="0"/>
              </a:p>
              <a:p>
                <a:r>
                  <a:rPr lang="en-US" dirty="0" smtClean="0"/>
                  <a:t>Similarly, relative </a:t>
                </a:r>
                <a:r>
                  <a:rPr lang="en-US" dirty="0"/>
                  <a:t>abundance of the two isotopes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𝑦</m:t>
                          </m:r>
                        </m:e>
                      </m:mr>
                      <m:mr>
                        <m:e>
                          <m:r>
                            <a:rPr lang="en-US" i="1">
                              <a:latin typeface="Cambria Math" panose="02040503050406030204" pitchFamily="18" charset="0"/>
                            </a:rPr>
                            <m:t>𝑎</m:t>
                          </m:r>
                        </m:e>
                      </m:mr>
                    </m:m>
                    <m:r>
                      <a:rPr lang="en-US" i="1">
                        <a:latin typeface="Cambria Math" panose="02040503050406030204" pitchFamily="18" charset="0"/>
                      </a:rPr>
                      <m:t>𝑋</m:t>
                    </m:r>
                    <m:r>
                      <a:rPr lang="en-US" i="1">
                        <a:latin typeface="Cambria Math" panose="02040503050406030204" pitchFamily="18" charset="0"/>
                      </a:rPr>
                      <m:t>, </m:t>
                    </m:r>
                  </m:oMath>
                </a14:m>
                <a:r>
                  <a:rPr lang="en-US" dirty="0"/>
                  <a:t>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𝑧</m:t>
                          </m:r>
                        </m:e>
                      </m:mr>
                      <m:mr>
                        <m:e>
                          <m:r>
                            <a:rPr lang="en-US" i="1">
                              <a:latin typeface="Cambria Math" panose="02040503050406030204" pitchFamily="18" charset="0"/>
                            </a:rPr>
                            <m:t>𝑎</m:t>
                          </m:r>
                        </m:e>
                      </m:mr>
                    </m:m>
                    <m:r>
                      <a:rPr lang="en-US" i="1">
                        <a:latin typeface="Cambria Math" panose="02040503050406030204" pitchFamily="18" charset="0"/>
                      </a:rPr>
                      <m:t>𝑋</m:t>
                    </m:r>
                  </m:oMath>
                </a14:m>
                <a:r>
                  <a:rPr lang="en-US" dirty="0"/>
                  <a:t> </a:t>
                </a:r>
                <a:r>
                  <a:rPr lang="en-US" dirty="0" smtClean="0"/>
                  <a:t>could be in ratios r</a:t>
                </a:r>
                <a:r>
                  <a:rPr lang="en-US" baseline="-25000" dirty="0" smtClean="0"/>
                  <a:t>1</a:t>
                </a:r>
                <a:r>
                  <a:rPr lang="en-US" dirty="0" smtClean="0"/>
                  <a:t> </a:t>
                </a:r>
                <a:r>
                  <a:rPr lang="en-US" dirty="0"/>
                  <a:t>and </a:t>
                </a:r>
                <a:r>
                  <a:rPr lang="en-US" dirty="0" smtClean="0"/>
                  <a:t>r</a:t>
                </a:r>
                <a:r>
                  <a:rPr lang="en-US" baseline="-25000" dirty="0" smtClean="0"/>
                  <a:t>2</a:t>
                </a:r>
                <a:r>
                  <a:rPr lang="en-US" dirty="0" smtClean="0"/>
                  <a:t> </a:t>
                </a:r>
                <a:r>
                  <a:rPr lang="en-US" dirty="0"/>
                  <a:t>respectively, the relative atomic mass of element X is calculated as shown.</a:t>
                </a:r>
              </a:p>
              <a:p>
                <a:pPr marL="0" indent="0">
                  <a:buNone/>
                </a:pPr>
                <a:r>
                  <a:rPr lang="en-US" dirty="0"/>
                  <a:t> M</a:t>
                </a:r>
                <a:r>
                  <a:rPr lang="en-US" baseline="-25000" dirty="0"/>
                  <a:t>r</a:t>
                </a:r>
                <a14:m>
                  <m:oMath xmlns:m="http://schemas.openxmlformats.org/officeDocument/2006/math">
                    <m:r>
                      <a:rPr lang="en-US" dirty="0">
                        <a:latin typeface="Cambria Math" panose="02040503050406030204" pitchFamily="18" charset="0"/>
                      </a:rPr>
                      <m:t>  = </m:t>
                    </m:r>
                    <m:f>
                      <m:fPr>
                        <m:ctrlPr>
                          <a:rPr lang="en-US" b="1" i="1" dirty="0">
                            <a:latin typeface="Cambria Math" panose="02040503050406030204" pitchFamily="18" charset="0"/>
                          </a:rPr>
                        </m:ctrlPr>
                      </m:fPr>
                      <m:num>
                        <m:d>
                          <m:dPr>
                            <m:ctrlPr>
                              <a:rPr lang="en-US" b="1" i="1" dirty="0">
                                <a:latin typeface="Cambria Math" panose="02040503050406030204" pitchFamily="18" charset="0"/>
                              </a:rPr>
                            </m:ctrlPr>
                          </m:dPr>
                          <m:e>
                            <m:r>
                              <a:rPr lang="en-US" b="1" i="1" dirty="0">
                                <a:latin typeface="Cambria Math" panose="02040503050406030204" pitchFamily="18" charset="0"/>
                              </a:rPr>
                              <m:t>𝒚</m:t>
                            </m:r>
                            <m:r>
                              <a:rPr lang="en-US" b="1" i="1" dirty="0">
                                <a:latin typeface="Cambria Math" panose="02040503050406030204" pitchFamily="18" charset="0"/>
                              </a:rPr>
                              <m:t> </m:t>
                            </m:r>
                            <m:r>
                              <a:rPr lang="en-US" b="1" i="1" dirty="0">
                                <a:latin typeface="Cambria Math" panose="02040503050406030204" pitchFamily="18" charset="0"/>
                              </a:rPr>
                              <m:t>𝒙</m:t>
                            </m:r>
                            <m:r>
                              <a:rPr lang="en-US" b="1" i="1" dirty="0">
                                <a:latin typeface="Cambria Math" panose="02040503050406030204" pitchFamily="18" charset="0"/>
                              </a:rPr>
                              <m:t> </m:t>
                            </m:r>
                            <m:r>
                              <a:rPr lang="en-US" b="1" i="1" dirty="0" smtClean="0">
                                <a:latin typeface="Cambria Math" panose="02040503050406030204" pitchFamily="18" charset="0"/>
                              </a:rPr>
                              <m:t>𝒓</m:t>
                            </m:r>
                            <m:r>
                              <a:rPr lang="en-US" b="1" i="1" baseline="-25000" dirty="0">
                                <a:latin typeface="Cambria Math" panose="02040503050406030204" pitchFamily="18" charset="0"/>
                              </a:rPr>
                              <m:t>𝟏</m:t>
                            </m:r>
                          </m:e>
                        </m:d>
                        <m:r>
                          <a:rPr lang="en-US" b="1" i="1" dirty="0">
                            <a:latin typeface="Cambria Math" panose="02040503050406030204" pitchFamily="18" charset="0"/>
                          </a:rPr>
                          <m:t>+(</m:t>
                        </m:r>
                        <m:r>
                          <a:rPr lang="en-US" b="1" i="1" dirty="0">
                            <a:latin typeface="Cambria Math" panose="02040503050406030204" pitchFamily="18" charset="0"/>
                          </a:rPr>
                          <m:t>𝒛</m:t>
                        </m:r>
                        <m:r>
                          <a:rPr lang="en-US" b="1" i="1" dirty="0">
                            <a:latin typeface="Cambria Math" panose="02040503050406030204" pitchFamily="18" charset="0"/>
                          </a:rPr>
                          <m:t> </m:t>
                        </m:r>
                        <m:r>
                          <a:rPr lang="en-US" b="1" i="1" dirty="0">
                            <a:latin typeface="Cambria Math" panose="02040503050406030204" pitchFamily="18" charset="0"/>
                          </a:rPr>
                          <m:t>𝒙</m:t>
                        </m:r>
                        <m:r>
                          <a:rPr lang="en-US" b="1" i="1" dirty="0">
                            <a:latin typeface="Cambria Math" panose="02040503050406030204" pitchFamily="18" charset="0"/>
                          </a:rPr>
                          <m:t> </m:t>
                        </m:r>
                        <m:r>
                          <a:rPr lang="en-US" b="1" i="1" dirty="0" smtClean="0">
                            <a:latin typeface="Cambria Math" panose="02040503050406030204" pitchFamily="18" charset="0"/>
                          </a:rPr>
                          <m:t>𝒓</m:t>
                        </m:r>
                        <m:r>
                          <a:rPr lang="en-US" b="1" i="1" baseline="-25000" dirty="0">
                            <a:latin typeface="Cambria Math" panose="02040503050406030204" pitchFamily="18" charset="0"/>
                          </a:rPr>
                          <m:t>𝟐</m:t>
                        </m:r>
                        <m:r>
                          <a:rPr lang="en-US" b="1" i="1" dirty="0">
                            <a:latin typeface="Cambria Math" panose="02040503050406030204" pitchFamily="18" charset="0"/>
                          </a:rPr>
                          <m:t>)</m:t>
                        </m:r>
                      </m:num>
                      <m:den>
                        <m:r>
                          <a:rPr lang="en-US" b="1" i="1" dirty="0" smtClean="0">
                            <a:latin typeface="Cambria Math" panose="02040503050406030204" pitchFamily="18" charset="0"/>
                          </a:rPr>
                          <m:t>𝒓</m:t>
                        </m:r>
                        <m:r>
                          <a:rPr lang="en-US" b="1" i="1" baseline="-25000"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𝒓</m:t>
                        </m:r>
                        <m:r>
                          <a:rPr lang="en-US" b="1" i="1" baseline="-25000" dirty="0" smtClean="0">
                            <a:latin typeface="Cambria Math" panose="02040503050406030204" pitchFamily="18" charset="0"/>
                          </a:rPr>
                          <m:t>𝟐</m:t>
                        </m:r>
                      </m:den>
                    </m:f>
                  </m:oMath>
                </a14:m>
                <a:endParaRPr lang="en-US" dirty="0" smtClean="0"/>
              </a:p>
              <a:p>
                <a:pPr marL="0" indent="0">
                  <a:buNone/>
                </a:pPr>
                <a:r>
                  <a:rPr lang="en-US" b="1" dirty="0" smtClean="0"/>
                  <a:t>NB. </a:t>
                </a:r>
                <a:r>
                  <a:rPr lang="en-US" dirty="0" smtClean="0"/>
                  <a:t>P1 and p2 are percentages and add up to 100.</a:t>
                </a:r>
              </a:p>
              <a:p>
                <a:r>
                  <a:rPr lang="en-US" dirty="0" smtClean="0"/>
                  <a:t>Relative atomic mass has no unit.</a:t>
                </a:r>
              </a:p>
              <a:p>
                <a:r>
                  <a:rPr lang="en-US" dirty="0" smtClean="0"/>
                  <a:t>Note: practically all elements exhibit different levels of isotopy. This is the reason why relative mass of elements are not whole numbers.</a:t>
                </a:r>
              </a:p>
              <a:p>
                <a:r>
                  <a:rPr lang="en-US" dirty="0" smtClean="0"/>
                  <a:t>The mass of an atom is measured by an instrument called mass spectrometer.</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6213" y="643944"/>
                <a:ext cx="11333409" cy="5988676"/>
              </a:xfrm>
              <a:blipFill rotWithShape="0">
                <a:blip r:embed="rId2"/>
                <a:stretch>
                  <a:fillRect l="-968" t="-611" r="-1291"/>
                </a:stretch>
              </a:blipFill>
            </p:spPr>
            <p:txBody>
              <a:bodyPr/>
              <a:lstStyle/>
              <a:p>
                <a:r>
                  <a:rPr lang="en-US">
                    <a:noFill/>
                  </a:rPr>
                  <a:t> </a:t>
                </a:r>
              </a:p>
            </p:txBody>
          </p:sp>
        </mc:Fallback>
      </mc:AlternateContent>
    </p:spTree>
    <p:extLst>
      <p:ext uri="{BB962C8B-B14F-4D97-AF65-F5344CB8AC3E}">
        <p14:creationId xmlns:p14="http://schemas.microsoft.com/office/powerpoint/2010/main" val="1471955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004" y="104311"/>
            <a:ext cx="10394795" cy="370856"/>
          </a:xfrm>
        </p:spPr>
        <p:txBody>
          <a:bodyPr>
            <a:noAutofit/>
          </a:bodyPr>
          <a:lstStyle/>
          <a:p>
            <a:pPr algn="ctr"/>
            <a:r>
              <a:rPr lang="en-US" sz="2800" b="1" u="sng" dirty="0" smtClean="0"/>
              <a:t>Introduction: WHAT IS CHEMISTRY</a:t>
            </a:r>
            <a:endParaRPr lang="en-US" sz="2800" b="1" u="sng" dirty="0"/>
          </a:p>
        </p:txBody>
      </p:sp>
      <p:sp>
        <p:nvSpPr>
          <p:cNvPr id="3" name="Content Placeholder 2"/>
          <p:cNvSpPr>
            <a:spLocks noGrp="1"/>
          </p:cNvSpPr>
          <p:nvPr>
            <p:ph idx="1"/>
          </p:nvPr>
        </p:nvSpPr>
        <p:spPr>
          <a:xfrm>
            <a:off x="371705" y="462467"/>
            <a:ext cx="10982094" cy="5887844"/>
          </a:xfrm>
        </p:spPr>
        <p:txBody>
          <a:bodyPr>
            <a:noAutofit/>
          </a:bodyPr>
          <a:lstStyle/>
          <a:p>
            <a:pPr marL="0" indent="0">
              <a:buNone/>
            </a:pPr>
            <a:r>
              <a:rPr lang="en-US" sz="2300" b="1" i="1" dirty="0" smtClean="0"/>
              <a:t>Chemistry is the study of the composition, properties and uses of matter</a:t>
            </a:r>
            <a:r>
              <a:rPr lang="en-US" sz="2300" dirty="0" smtClean="0"/>
              <a:t>. </a:t>
            </a:r>
          </a:p>
          <a:p>
            <a:pPr marL="0" indent="0">
              <a:buNone/>
            </a:pPr>
            <a:r>
              <a:rPr lang="en-US" sz="2300" dirty="0" smtClean="0"/>
              <a:t>Matter </a:t>
            </a:r>
            <a:r>
              <a:rPr lang="en-US" sz="2300" i="1" dirty="0" smtClean="0"/>
              <a:t>is anything that has mass and occupies space.</a:t>
            </a:r>
          </a:p>
          <a:p>
            <a:pPr marL="0" indent="0">
              <a:buNone/>
            </a:pPr>
            <a:r>
              <a:rPr lang="en-US" sz="2300" dirty="0" smtClean="0"/>
              <a:t>The branches of chemistry include: </a:t>
            </a:r>
          </a:p>
          <a:p>
            <a:pPr marL="0" indent="0">
              <a:buNone/>
            </a:pPr>
            <a:r>
              <a:rPr lang="en-US" sz="2300" dirty="0" smtClean="0"/>
              <a:t>Physical, Organic, Analytical, Inorganic, Environmental, Industrial and Pharmaceutical </a:t>
            </a:r>
            <a:r>
              <a:rPr lang="en-US" sz="2300" dirty="0" err="1" smtClean="0"/>
              <a:t>e.t.c</a:t>
            </a:r>
            <a:r>
              <a:rPr lang="en-US" sz="2300" dirty="0" smtClean="0"/>
              <a:t>.</a:t>
            </a:r>
          </a:p>
          <a:p>
            <a:pPr marL="0" indent="0">
              <a:buNone/>
            </a:pPr>
            <a:endParaRPr lang="en-US" sz="2300" b="1" u="sng" dirty="0" smtClean="0"/>
          </a:p>
          <a:p>
            <a:pPr marL="0" indent="0">
              <a:buNone/>
            </a:pPr>
            <a:endParaRPr lang="en-US" sz="2300" b="1" u="sng" dirty="0"/>
          </a:p>
          <a:p>
            <a:pPr marL="0" indent="0">
              <a:buNone/>
            </a:pPr>
            <a:r>
              <a:rPr lang="en-US" sz="2300" b="1" u="sng" dirty="0" smtClean="0"/>
              <a:t>Why do we study chemistry? </a:t>
            </a:r>
          </a:p>
          <a:p>
            <a:pPr marL="0" indent="0">
              <a:buNone/>
            </a:pPr>
            <a:r>
              <a:rPr lang="en-US" sz="2300" dirty="0" smtClean="0"/>
              <a:t>We study chemistry :</a:t>
            </a:r>
          </a:p>
          <a:p>
            <a:pPr marL="571500" indent="-571500">
              <a:buFont typeface="+mj-lt"/>
              <a:buAutoNum type="romanUcPeriod"/>
            </a:pPr>
            <a:r>
              <a:rPr lang="en-US" sz="2300" dirty="0" smtClean="0"/>
              <a:t>to acquire knowledge about matter;</a:t>
            </a:r>
          </a:p>
          <a:p>
            <a:pPr marL="571500" indent="-571500">
              <a:buFont typeface="+mj-lt"/>
              <a:buAutoNum type="romanUcPeriod"/>
            </a:pPr>
            <a:r>
              <a:rPr lang="en-US" sz="2300" dirty="0" smtClean="0"/>
              <a:t>to acquire scientific knowledge and training in scientific method;</a:t>
            </a:r>
          </a:p>
          <a:p>
            <a:pPr marL="571500" indent="-571500">
              <a:buFont typeface="+mj-lt"/>
              <a:buAutoNum type="romanUcPeriod"/>
            </a:pPr>
            <a:r>
              <a:rPr lang="en-US" sz="2300" dirty="0" smtClean="0"/>
              <a:t>to have training in handling and manipulating scientific equipment.</a:t>
            </a:r>
          </a:p>
          <a:p>
            <a:pPr marL="0" indent="0">
              <a:buNone/>
            </a:pPr>
            <a:endParaRPr lang="en-US" sz="1600" dirty="0"/>
          </a:p>
        </p:txBody>
      </p:sp>
    </p:spTree>
    <p:extLst>
      <p:ext uri="{BB962C8B-B14F-4D97-AF65-F5344CB8AC3E}">
        <p14:creationId xmlns:p14="http://schemas.microsoft.com/office/powerpoint/2010/main" val="14925613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73980" cy="188667"/>
          </a:xfrm>
        </p:spPr>
        <p:txBody>
          <a:bodyPr>
            <a:noAutofit/>
          </a:bodyPr>
          <a:lstStyle/>
          <a:p>
            <a:pPr algn="ctr"/>
            <a:r>
              <a:rPr lang="en-US" sz="2400" dirty="0" smtClean="0"/>
              <a:t>Worked examples</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1628" y="707363"/>
                <a:ext cx="11754118" cy="5762710"/>
              </a:xfrm>
            </p:spPr>
            <p:txBody>
              <a:bodyPr/>
              <a:lstStyle/>
              <a:p>
                <a:pPr marL="0" indent="0">
                  <a:buNone/>
                </a:pPr>
                <a:r>
                  <a:rPr lang="en-US" dirty="0" smtClean="0"/>
                  <a:t>(</a:t>
                </a:r>
                <a:r>
                  <a:rPr lang="en-US" dirty="0" err="1" smtClean="0"/>
                  <a:t>i</a:t>
                </a:r>
                <a:r>
                  <a:rPr lang="en-US" dirty="0" smtClean="0"/>
                  <a:t>) If </a:t>
                </a:r>
                <a:r>
                  <a:rPr lang="en-US" dirty="0"/>
                  <a:t>100 atoms of element X contains 70 atoms of </a:t>
                </a:r>
                <a:r>
                  <a:rPr lang="en-US" baseline="30000" dirty="0"/>
                  <a:t>9</a:t>
                </a:r>
                <a:r>
                  <a:rPr lang="en-US" dirty="0"/>
                  <a:t>X and 30 atoms of </a:t>
                </a:r>
                <a:r>
                  <a:rPr lang="en-US" baseline="30000" dirty="0"/>
                  <a:t>11</a:t>
                </a:r>
                <a:r>
                  <a:rPr lang="en-US" dirty="0"/>
                  <a:t>X, </a:t>
                </a:r>
                <a:r>
                  <a:rPr lang="en-US" dirty="0" smtClean="0"/>
                  <a:t>calculate </a:t>
                </a:r>
                <a:r>
                  <a:rPr lang="en-US" dirty="0"/>
                  <a:t>the relative atomic mass of X </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(ii)An </a:t>
                </a:r>
                <a:r>
                  <a:rPr lang="en-US" dirty="0"/>
                  <a:t>element X with relative atomic mass 16.2 contains two isotopes </a:t>
                </a:r>
                <a14:m>
                  <m:oMath xmlns:m="http://schemas.openxmlformats.org/officeDocument/2006/math">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16</m:t>
                          </m:r>
                        </m:e>
                      </m:mr>
                      <m:mr>
                        <m:e>
                          <m:r>
                            <a:rPr lang="en-US" i="1">
                              <a:latin typeface="Cambria Math" panose="02040503050406030204" pitchFamily="18" charset="0"/>
                            </a:rPr>
                            <m:t>8</m:t>
                          </m:r>
                        </m:e>
                      </m:mr>
                    </m:m>
                  </m:oMath>
                </a14:m>
                <a:r>
                  <a:rPr lang="en-US" dirty="0"/>
                  <a:t>X with relative abundance 90% and </a:t>
                </a:r>
                <a14:m>
                  <m:oMath xmlns:m="http://schemas.openxmlformats.org/officeDocument/2006/math">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𝑚</m:t>
                          </m:r>
                        </m:e>
                      </m:mr>
                      <m:mr>
                        <m:e>
                          <m:r>
                            <a:rPr lang="en-US" i="1">
                              <a:latin typeface="Cambria Math" panose="02040503050406030204" pitchFamily="18" charset="0"/>
                            </a:rPr>
                            <m:t>8</m:t>
                          </m:r>
                        </m:e>
                      </m:mr>
                    </m:m>
                  </m:oMath>
                </a14:m>
                <a:r>
                  <a:rPr lang="en-US" dirty="0"/>
                  <a:t>X with relative abundance 10%. The value of m is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1628" y="707363"/>
                <a:ext cx="11754118" cy="5762710"/>
              </a:xfrm>
              <a:blipFill rotWithShape="0">
                <a:blip r:embed="rId2"/>
                <a:stretch>
                  <a:fillRect l="-1089" t="-1693" r="-1193"/>
                </a:stretch>
              </a:blipFill>
            </p:spPr>
            <p:txBody>
              <a:bodyPr/>
              <a:lstStyle/>
              <a:p>
                <a:r>
                  <a:rPr lang="en-US">
                    <a:noFill/>
                  </a:rPr>
                  <a:t> </a:t>
                </a:r>
              </a:p>
            </p:txBody>
          </p:sp>
        </mc:Fallback>
      </mc:AlternateContent>
    </p:spTree>
    <p:extLst>
      <p:ext uri="{BB962C8B-B14F-4D97-AF65-F5344CB8AC3E}">
        <p14:creationId xmlns:p14="http://schemas.microsoft.com/office/powerpoint/2010/main" val="42790639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test 5 minutes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Chlorine has two isotopes </a:t>
                </a:r>
                <a:r>
                  <a:rPr lang="en-US" dirty="0"/>
                  <a:t>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r>
                            <a:rPr lang="en-US" i="1">
                              <a:latin typeface="Cambria Math" panose="02040503050406030204" pitchFamily="18" charset="0"/>
                            </a:rPr>
                            <m:t>5</m:t>
                          </m:r>
                        </m:e>
                      </m:mr>
                      <m:mr>
                        <m:e>
                          <m:r>
                            <a:rPr lang="en-US" i="1">
                              <a:latin typeface="Cambria Math" panose="02040503050406030204" pitchFamily="18" charset="0"/>
                            </a:rPr>
                            <m:t>17</m:t>
                          </m:r>
                        </m:e>
                      </m:mr>
                    </m:m>
                    <m:r>
                      <m:rPr>
                        <m:sty m:val="p"/>
                      </m:rPr>
                      <a:rPr lang="en-US">
                        <a:latin typeface="Cambria Math" panose="02040503050406030204" pitchFamily="18" charset="0"/>
                      </a:rPr>
                      <m:t>Cl</m:t>
                    </m:r>
                  </m:oMath>
                </a14:m>
                <a:r>
                  <a:rPr lang="en-US" dirty="0" smtClean="0"/>
                  <a:t> and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r>
                            <a:rPr lang="en-US" i="1">
                              <a:latin typeface="Cambria Math" panose="02040503050406030204" pitchFamily="18" charset="0"/>
                            </a:rPr>
                            <m:t>7</m:t>
                          </m:r>
                        </m:e>
                      </m:mr>
                      <m:mr>
                        <m:e>
                          <m:r>
                            <a:rPr lang="en-US" i="1">
                              <a:latin typeface="Cambria Math" panose="02040503050406030204" pitchFamily="18" charset="0"/>
                            </a:rPr>
                            <m:t>17</m:t>
                          </m:r>
                        </m:e>
                      </m:mr>
                    </m:m>
                    <m:r>
                      <m:rPr>
                        <m:sty m:val="p"/>
                      </m:rPr>
                      <a:rPr lang="en-US">
                        <a:latin typeface="Cambria Math" panose="02040503050406030204" pitchFamily="18" charset="0"/>
                      </a:rPr>
                      <m:t>Cl</m:t>
                    </m:r>
                  </m:oMath>
                </a14:m>
                <a:r>
                  <a:rPr lang="en-US" dirty="0" smtClean="0"/>
                  <a:t> with relative abundances 75% and 25% respectively.</a:t>
                </a:r>
              </a:p>
              <a:p>
                <a:r>
                  <a:rPr lang="en-US" dirty="0" smtClean="0"/>
                  <a:t>(</a:t>
                </a:r>
                <a:r>
                  <a:rPr lang="en-US" dirty="0" err="1" smtClean="0"/>
                  <a:t>i</a:t>
                </a:r>
                <a:r>
                  <a:rPr lang="en-US" dirty="0" smtClean="0"/>
                  <a:t>) calculate the number of neutrons in each isotope</a:t>
                </a:r>
              </a:p>
              <a:p>
                <a:r>
                  <a:rPr lang="en-US" dirty="0" smtClean="0"/>
                  <a:t>(ii) Calculate the relative atomic mass of chlorine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19136295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84909"/>
            <a:ext cx="11734800" cy="5899872"/>
          </a:xfrm>
        </p:spPr>
        <p:txBody>
          <a:bodyPr>
            <a:normAutofit fontScale="92500" lnSpcReduction="10000"/>
          </a:bodyPr>
          <a:lstStyle/>
          <a:p>
            <a:endParaRPr lang="en-US" i="1" dirty="0" smtClean="0"/>
          </a:p>
          <a:p>
            <a:r>
              <a:rPr lang="en-US" i="1" dirty="0" smtClean="0"/>
              <a:t>A </a:t>
            </a:r>
            <a:r>
              <a:rPr lang="en-US" i="1" dirty="0"/>
              <a:t>compound is a substance which contains two or more elements chemically combined together</a:t>
            </a:r>
            <a:r>
              <a:rPr lang="en-US" dirty="0"/>
              <a:t>.</a:t>
            </a:r>
          </a:p>
          <a:p>
            <a:r>
              <a:rPr lang="en-US" dirty="0"/>
              <a:t>Compounds are made from elements. Simple element like water contains two elements chemically combined with sets of properties that are completely different from those of the constituent elements</a:t>
            </a:r>
            <a:r>
              <a:rPr lang="en-US" dirty="0" smtClean="0"/>
              <a:t>.</a:t>
            </a:r>
            <a:endParaRPr lang="en-US" b="1" u="sng" dirty="0" smtClean="0"/>
          </a:p>
          <a:p>
            <a:pPr marL="0" indent="0">
              <a:buNone/>
            </a:pPr>
            <a:endParaRPr lang="en-US" b="1" u="sng" dirty="0" smtClean="0"/>
          </a:p>
          <a:p>
            <a:pPr marL="0" indent="0">
              <a:buNone/>
            </a:pPr>
            <a:r>
              <a:rPr lang="en-US" b="1" u="sng" dirty="0" smtClean="0"/>
              <a:t>Examples of compounds and their constituents.</a:t>
            </a:r>
            <a:endParaRPr lang="en-US" dirty="0" smtClean="0"/>
          </a:p>
          <a:p>
            <a:pPr marL="514350" indent="-514350">
              <a:buAutoNum type="arabicPeriod"/>
            </a:pPr>
            <a:r>
              <a:rPr lang="en-US" dirty="0" smtClean="0"/>
              <a:t>Water                                 Oxygen; hydrogen</a:t>
            </a:r>
          </a:p>
          <a:p>
            <a:pPr marL="514350" indent="-514350">
              <a:buAutoNum type="arabicPeriod"/>
            </a:pPr>
            <a:r>
              <a:rPr lang="en-US" dirty="0" smtClean="0"/>
              <a:t>Sugar(sucrose)                  Oxygen, carbon, hydrogen.</a:t>
            </a:r>
          </a:p>
          <a:p>
            <a:pPr marL="514350" indent="-514350">
              <a:buAutoNum type="arabicPeriod"/>
            </a:pPr>
            <a:r>
              <a:rPr lang="en-US" dirty="0" smtClean="0"/>
              <a:t>Sodium chloride.              Sodium; chlorine</a:t>
            </a:r>
          </a:p>
          <a:p>
            <a:pPr marL="514350" indent="-514350">
              <a:buAutoNum type="arabicPeriod"/>
            </a:pPr>
            <a:r>
              <a:rPr lang="en-US" dirty="0" smtClean="0"/>
              <a:t>Marble                               Calcium; oxygen; carbon.</a:t>
            </a:r>
          </a:p>
          <a:p>
            <a:pPr marL="514350" indent="-514350">
              <a:buAutoNum type="arabicPeriod"/>
            </a:pPr>
            <a:r>
              <a:rPr lang="en-US" dirty="0" smtClean="0"/>
              <a:t>Clay                                     Aluminum; silicon; oxygen; hydrogen.</a:t>
            </a:r>
          </a:p>
          <a:p>
            <a:pPr marL="514350" indent="-514350">
              <a:buAutoNum type="arabicPeriod"/>
            </a:pPr>
            <a:r>
              <a:rPr lang="en-US" dirty="0" smtClean="0"/>
              <a:t>Sand                                    Silicon; oxygen</a:t>
            </a:r>
          </a:p>
          <a:p>
            <a:endParaRPr lang="en-US" b="1" u="sng" dirty="0"/>
          </a:p>
        </p:txBody>
      </p:sp>
      <p:cxnSp>
        <p:nvCxnSpPr>
          <p:cNvPr id="5" name="Straight Connector 4"/>
          <p:cNvCxnSpPr/>
          <p:nvPr/>
        </p:nvCxnSpPr>
        <p:spPr>
          <a:xfrm flipH="1">
            <a:off x="3806097" y="3629891"/>
            <a:ext cx="59320" cy="2646218"/>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706581" y="5381949"/>
            <a:ext cx="6871854" cy="13855"/>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429490" y="4100945"/>
            <a:ext cx="6871854" cy="13855"/>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651163" y="4531518"/>
            <a:ext cx="6871854" cy="1385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651163" y="4946072"/>
            <a:ext cx="6871854" cy="13855"/>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651163" y="5831681"/>
            <a:ext cx="6871854" cy="13855"/>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621503" y="6260090"/>
            <a:ext cx="6871854" cy="13855"/>
          </a:xfrm>
          <a:prstGeom prst="line">
            <a:avLst/>
          </a:prstGeom>
        </p:spPr>
        <p:style>
          <a:lnRef idx="1">
            <a:schemeClr val="dk1"/>
          </a:lnRef>
          <a:fillRef idx="0">
            <a:schemeClr val="dk1"/>
          </a:fillRef>
          <a:effectRef idx="0">
            <a:schemeClr val="dk1"/>
          </a:effectRef>
          <a:fontRef idx="minor">
            <a:schemeClr val="tx1"/>
          </a:fontRef>
        </p:style>
      </p:cxnSp>
      <p:sp>
        <p:nvSpPr>
          <p:cNvPr id="13" name="Rectangle 12"/>
          <p:cNvSpPr/>
          <p:nvPr/>
        </p:nvSpPr>
        <p:spPr>
          <a:xfrm>
            <a:off x="3558398" y="207818"/>
            <a:ext cx="4020037" cy="646331"/>
          </a:xfrm>
          <a:prstGeom prst="rect">
            <a:avLst/>
          </a:prstGeom>
        </p:spPr>
        <p:txBody>
          <a:bodyPr wrap="square">
            <a:spAutoFit/>
          </a:bodyPr>
          <a:lstStyle/>
          <a:p>
            <a:r>
              <a:rPr lang="en-US" sz="3600" b="1" u="sng" dirty="0">
                <a:solidFill>
                  <a:prstClr val="black"/>
                </a:solidFill>
                <a:latin typeface="Calibri Light" panose="020F0302020204030204"/>
                <a:ea typeface="+mj-ea"/>
                <a:cs typeface="+mj-cs"/>
              </a:rPr>
              <a:t>Compounds</a:t>
            </a:r>
            <a:endParaRPr lang="en-US" sz="1400" dirty="0"/>
          </a:p>
        </p:txBody>
      </p:sp>
    </p:spTree>
    <p:extLst>
      <p:ext uri="{BB962C8B-B14F-4D97-AF65-F5344CB8AC3E}">
        <p14:creationId xmlns:p14="http://schemas.microsoft.com/office/powerpoint/2010/main" val="15292012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t>Mixtures</a:t>
            </a:r>
            <a:r>
              <a:rPr lang="en-US" dirty="0"/>
              <a:t>:</a:t>
            </a:r>
          </a:p>
        </p:txBody>
      </p:sp>
      <p:sp>
        <p:nvSpPr>
          <p:cNvPr id="3" name="Content Placeholder 2"/>
          <p:cNvSpPr>
            <a:spLocks noGrp="1"/>
          </p:cNvSpPr>
          <p:nvPr>
            <p:ph idx="1"/>
          </p:nvPr>
        </p:nvSpPr>
        <p:spPr>
          <a:xfrm>
            <a:off x="885642" y="1535338"/>
            <a:ext cx="10515600" cy="4351338"/>
          </a:xfrm>
        </p:spPr>
        <p:txBody>
          <a:bodyPr>
            <a:normAutofit/>
          </a:bodyPr>
          <a:lstStyle/>
          <a:p>
            <a:r>
              <a:rPr lang="en-US" i="1" dirty="0" smtClean="0"/>
              <a:t>A mixture is a substance which contains two or more substances that are not chemically combined</a:t>
            </a:r>
            <a:r>
              <a:rPr lang="en-US" dirty="0" smtClean="0"/>
              <a:t>. Unlike compounds, constituents of a mixture retain their individual properties. This is the reason why constituents of mixtures can be separated by physical methods.</a:t>
            </a:r>
          </a:p>
          <a:p>
            <a:r>
              <a:rPr lang="en-US" b="1" u="sng" dirty="0" smtClean="0"/>
              <a:t>Example of some mixtures and their constituents</a:t>
            </a:r>
            <a:r>
              <a:rPr lang="en-US" dirty="0" smtClean="0"/>
              <a:t>.</a:t>
            </a:r>
          </a:p>
          <a:p>
            <a:r>
              <a:rPr lang="en-US" dirty="0" smtClean="0"/>
              <a:t>Soil                                           sand, stones, humus, water, air etc.</a:t>
            </a:r>
          </a:p>
          <a:p>
            <a:r>
              <a:rPr lang="en-US" dirty="0" smtClean="0"/>
              <a:t>Blood                                       water, blood cells, dissolved materials.</a:t>
            </a:r>
          </a:p>
          <a:p>
            <a:r>
              <a:rPr lang="en-US" dirty="0" smtClean="0"/>
              <a:t>Sea water                                water, salt, air, dissolved materials, etc.</a:t>
            </a:r>
          </a:p>
          <a:p>
            <a:r>
              <a:rPr lang="en-US" dirty="0" smtClean="0"/>
              <a:t>Air                                            nitrogen, oxygen, CO</a:t>
            </a:r>
            <a:r>
              <a:rPr lang="en-US" baseline="-25000" dirty="0" smtClean="0"/>
              <a:t>2</a:t>
            </a:r>
            <a:r>
              <a:rPr lang="en-US" dirty="0" smtClean="0"/>
              <a:t>, water vapour, etc.</a:t>
            </a:r>
            <a:endParaRPr lang="en-US" dirty="0"/>
          </a:p>
        </p:txBody>
      </p:sp>
      <p:cxnSp>
        <p:nvCxnSpPr>
          <p:cNvPr id="5" name="Straight Connector 4"/>
          <p:cNvCxnSpPr/>
          <p:nvPr/>
        </p:nvCxnSpPr>
        <p:spPr>
          <a:xfrm>
            <a:off x="4633956" y="3711007"/>
            <a:ext cx="0" cy="19243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1646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7254" y="365125"/>
            <a:ext cx="11755582" cy="4830330"/>
          </a:xfrm>
        </p:spPr>
        <p:txBody>
          <a:bodyPr>
            <a:noAutofit/>
          </a:bodyPr>
          <a:lstStyle/>
          <a:p>
            <a:pPr marL="0" indent="0" algn="ctr">
              <a:buNone/>
            </a:pPr>
            <a:r>
              <a:rPr lang="en-US" sz="2400" b="1" u="sng" dirty="0" smtClean="0"/>
              <a:t>Differences between compounds and mixtures</a:t>
            </a:r>
            <a:r>
              <a:rPr lang="en-US" sz="2400" dirty="0" smtClean="0"/>
              <a:t>.</a:t>
            </a:r>
          </a:p>
          <a:p>
            <a:pPr marL="0" indent="0">
              <a:buNone/>
            </a:pPr>
            <a:r>
              <a:rPr lang="en-US" sz="2400" b="1" u="sng" dirty="0" smtClean="0"/>
              <a:t>Mixtures</a:t>
            </a:r>
            <a:r>
              <a:rPr lang="en-US" sz="2400" dirty="0" smtClean="0"/>
              <a:t>.                                            	 </a:t>
            </a:r>
            <a:r>
              <a:rPr lang="en-US" sz="2400" b="1" u="sng" dirty="0" smtClean="0"/>
              <a:t>Compounds</a:t>
            </a:r>
            <a:r>
              <a:rPr lang="en-US" sz="2400" dirty="0" smtClean="0"/>
              <a:t>.</a:t>
            </a:r>
          </a:p>
          <a:p>
            <a:pPr marL="0" indent="0">
              <a:buNone/>
            </a:pPr>
            <a:r>
              <a:rPr lang="en-US" sz="2400" dirty="0" smtClean="0"/>
              <a:t>1. the constituents can be              	The constituents cannot be separated </a:t>
            </a:r>
          </a:p>
          <a:p>
            <a:pPr marL="0" indent="0">
              <a:buNone/>
            </a:pPr>
            <a:r>
              <a:rPr lang="en-US" sz="2400" dirty="0"/>
              <a:t> </a:t>
            </a:r>
            <a:r>
              <a:rPr lang="en-US" sz="2400" dirty="0" smtClean="0"/>
              <a:t>    separated by physical                 	by physical methods</a:t>
            </a:r>
          </a:p>
          <a:p>
            <a:pPr marL="0" indent="0">
              <a:buNone/>
            </a:pPr>
            <a:r>
              <a:rPr lang="en-US" sz="2400" dirty="0"/>
              <a:t> </a:t>
            </a:r>
            <a:r>
              <a:rPr lang="en-US" sz="2400" dirty="0" smtClean="0"/>
              <a:t>    methods.</a:t>
            </a:r>
          </a:p>
          <a:p>
            <a:pPr marL="0" indent="0">
              <a:buNone/>
            </a:pPr>
            <a:r>
              <a:rPr lang="en-US" sz="2400" dirty="0" smtClean="0"/>
              <a:t>2. Mixtures may vary widely          	They are fixed in composition by mass.</a:t>
            </a:r>
          </a:p>
          <a:p>
            <a:pPr marL="0" indent="0">
              <a:buNone/>
            </a:pPr>
            <a:r>
              <a:rPr lang="en-US" sz="2400" dirty="0"/>
              <a:t> </a:t>
            </a:r>
            <a:r>
              <a:rPr lang="en-US" sz="2400" dirty="0" smtClean="0"/>
              <a:t>   in composition by mass.</a:t>
            </a:r>
          </a:p>
          <a:p>
            <a:pPr marL="0" indent="0">
              <a:buNone/>
            </a:pPr>
            <a:r>
              <a:rPr lang="en-US" sz="2400" dirty="0" smtClean="0"/>
              <a:t>3.properties are sum of those       	properties different from those of the</a:t>
            </a:r>
          </a:p>
          <a:p>
            <a:pPr marL="0" indent="0">
              <a:buNone/>
            </a:pPr>
            <a:r>
              <a:rPr lang="en-US" sz="2400" dirty="0"/>
              <a:t> </a:t>
            </a:r>
            <a:r>
              <a:rPr lang="en-US" sz="2400" dirty="0" smtClean="0"/>
              <a:t>  individual constituents                 	individual constituents.</a:t>
            </a:r>
          </a:p>
          <a:p>
            <a:pPr marL="0" indent="0">
              <a:buNone/>
            </a:pPr>
            <a:r>
              <a:rPr lang="en-US" sz="2400" dirty="0" smtClean="0"/>
              <a:t>4. They cannot be represented by 	   They can be represented by chemical formula</a:t>
            </a:r>
          </a:p>
          <a:p>
            <a:pPr marL="0" indent="0">
              <a:buNone/>
            </a:pPr>
            <a:r>
              <a:rPr lang="en-US" sz="2400" dirty="0" smtClean="0"/>
              <a:t>chemical formula</a:t>
            </a:r>
            <a:endParaRPr lang="en-US" sz="2400" dirty="0"/>
          </a:p>
        </p:txBody>
      </p:sp>
      <p:cxnSp>
        <p:nvCxnSpPr>
          <p:cNvPr id="5" name="Straight Connector 4"/>
          <p:cNvCxnSpPr/>
          <p:nvPr/>
        </p:nvCxnSpPr>
        <p:spPr>
          <a:xfrm>
            <a:off x="4932630" y="785907"/>
            <a:ext cx="13443" cy="427100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448643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908" y="176934"/>
            <a:ext cx="11686309" cy="6306994"/>
          </a:xfrm>
        </p:spPr>
        <p:txBody>
          <a:bodyPr>
            <a:normAutofit fontScale="77500" lnSpcReduction="20000"/>
          </a:bodyPr>
          <a:lstStyle/>
          <a:p>
            <a:pPr marL="0" indent="0" algn="ctr">
              <a:buNone/>
            </a:pPr>
            <a:r>
              <a:rPr lang="en-US" b="1" u="sng" dirty="0" smtClean="0"/>
              <a:t>Relative Molecular Mass</a:t>
            </a:r>
            <a:r>
              <a:rPr lang="en-US" dirty="0" smtClean="0"/>
              <a:t>: </a:t>
            </a:r>
          </a:p>
          <a:p>
            <a:pPr marL="0" indent="0">
              <a:buNone/>
            </a:pPr>
            <a:r>
              <a:rPr lang="en-US" sz="3100" i="1" dirty="0" smtClean="0"/>
              <a:t>The relative molecular mass, M</a:t>
            </a:r>
            <a:r>
              <a:rPr lang="en-US" sz="3100" i="1" baseline="-25000" dirty="0" smtClean="0"/>
              <a:t>r, </a:t>
            </a:r>
            <a:r>
              <a:rPr lang="en-US" sz="3100" i="1" dirty="0" smtClean="0"/>
              <a:t>of an element or a compound is the number of times the average mass of one molecule of it is heavier than 1/12</a:t>
            </a:r>
            <a:r>
              <a:rPr lang="en-US" sz="3100" i="1" baseline="30000" dirty="0" smtClean="0"/>
              <a:t>th</a:t>
            </a:r>
            <a:r>
              <a:rPr lang="en-US" sz="3100" i="1" dirty="0" smtClean="0"/>
              <a:t>, the one atom of carbon-12</a:t>
            </a:r>
            <a:r>
              <a:rPr lang="en-US" sz="3100" dirty="0" smtClean="0"/>
              <a:t>.</a:t>
            </a:r>
          </a:p>
          <a:p>
            <a:pPr marL="0" indent="0">
              <a:buNone/>
            </a:pPr>
            <a:r>
              <a:rPr lang="en-US" sz="3100" dirty="0" smtClean="0"/>
              <a:t>The relative molecular mass of an element or compound is the sum of the relative atomic masses of all atoms in one molecule of that substance. </a:t>
            </a:r>
          </a:p>
          <a:p>
            <a:pPr marL="0" indent="0">
              <a:buNone/>
            </a:pPr>
            <a:r>
              <a:rPr lang="en-US" sz="3100" dirty="0" smtClean="0"/>
              <a:t>This </a:t>
            </a:r>
            <a:r>
              <a:rPr lang="en-US" sz="3100" dirty="0"/>
              <a:t>is relative molecular mass expressed in </a:t>
            </a:r>
            <a:r>
              <a:rPr lang="en-US" sz="3100" dirty="0" smtClean="0"/>
              <a:t>gram per mole</a:t>
            </a:r>
          </a:p>
          <a:p>
            <a:pPr marL="0" indent="0">
              <a:buNone/>
            </a:pPr>
            <a:r>
              <a:rPr lang="en-US" dirty="0" smtClean="0"/>
              <a:t>Example</a:t>
            </a:r>
            <a:r>
              <a:rPr lang="en-US" dirty="0"/>
              <a:t>:</a:t>
            </a:r>
          </a:p>
          <a:p>
            <a:pPr marL="0" indent="0">
              <a:buNone/>
            </a:pPr>
            <a:r>
              <a:rPr lang="en-US" dirty="0"/>
              <a:t>Calculate the relative molecular mass of limestone, CaCO</a:t>
            </a:r>
            <a:r>
              <a:rPr lang="en-US" baseline="-25000" dirty="0"/>
              <a:t>3</a:t>
            </a:r>
            <a:r>
              <a:rPr lang="en-US" dirty="0"/>
              <a:t>. (Ca=40;C=12;O=16).</a:t>
            </a:r>
          </a:p>
          <a:p>
            <a:pPr marL="0" indent="0">
              <a:buNone/>
            </a:pPr>
            <a:r>
              <a:rPr lang="en-US" dirty="0"/>
              <a:t>Solution: </a:t>
            </a:r>
            <a:endParaRPr lang="en-US" dirty="0" smtClean="0"/>
          </a:p>
          <a:p>
            <a:pPr marL="0" indent="0">
              <a:buNone/>
            </a:pPr>
            <a:r>
              <a:rPr lang="en-US" dirty="0" smtClean="0"/>
              <a:t>One </a:t>
            </a:r>
            <a:r>
              <a:rPr lang="en-US" dirty="0"/>
              <a:t>molecule of CaCO</a:t>
            </a:r>
            <a:r>
              <a:rPr lang="en-US" baseline="-25000" dirty="0"/>
              <a:t>3</a:t>
            </a:r>
            <a:r>
              <a:rPr lang="en-US" dirty="0"/>
              <a:t> has 1 atom of Ca, 1 atom of C and 3 atoms of O. so, </a:t>
            </a:r>
            <a:endParaRPr lang="en-US" dirty="0" smtClean="0"/>
          </a:p>
          <a:p>
            <a:pPr marL="0" indent="0">
              <a:buNone/>
            </a:pPr>
            <a:r>
              <a:rPr lang="en-US" dirty="0" smtClean="0"/>
              <a:t>M</a:t>
            </a:r>
            <a:r>
              <a:rPr lang="en-US" baseline="-25000" dirty="0" smtClean="0"/>
              <a:t>r</a:t>
            </a:r>
            <a:r>
              <a:rPr lang="en-US" dirty="0"/>
              <a:t>. = </a:t>
            </a:r>
            <a:r>
              <a:rPr lang="en-US" dirty="0" smtClean="0"/>
              <a:t>(1x 40)+(1x12)+(3x16) </a:t>
            </a:r>
            <a:r>
              <a:rPr lang="en-US" dirty="0"/>
              <a:t>= </a:t>
            </a:r>
            <a:r>
              <a:rPr lang="en-US" dirty="0" smtClean="0"/>
              <a:t>100gmol</a:t>
            </a:r>
            <a:r>
              <a:rPr lang="en-US" baseline="30000" dirty="0" smtClean="0"/>
              <a:t>-1</a:t>
            </a:r>
            <a:r>
              <a:rPr lang="en-US" dirty="0" smtClean="0"/>
              <a:t>.</a:t>
            </a:r>
          </a:p>
          <a:p>
            <a:pPr marL="0" indent="0">
              <a:buNone/>
            </a:pPr>
            <a:endParaRPr lang="en-US" b="1" dirty="0" smtClean="0"/>
          </a:p>
          <a:p>
            <a:pPr marL="0" indent="0">
              <a:buNone/>
            </a:pPr>
            <a:r>
              <a:rPr lang="en-US" b="1" dirty="0" smtClean="0"/>
              <a:t>Class work</a:t>
            </a:r>
          </a:p>
          <a:p>
            <a:pPr marL="0" indent="0">
              <a:buNone/>
            </a:pPr>
            <a:r>
              <a:rPr lang="en-US" dirty="0" smtClean="0"/>
              <a:t>Calculate </a:t>
            </a:r>
            <a:r>
              <a:rPr lang="en-US" dirty="0"/>
              <a:t>the relative molecular mass of the following compounds</a:t>
            </a:r>
          </a:p>
          <a:p>
            <a:pPr marL="0" indent="0">
              <a:buNone/>
            </a:pPr>
            <a:r>
              <a:rPr lang="en-US" dirty="0" smtClean="0"/>
              <a:t>(</a:t>
            </a:r>
            <a:r>
              <a:rPr lang="en-US" dirty="0" err="1" smtClean="0"/>
              <a:t>i</a:t>
            </a:r>
            <a:r>
              <a:rPr lang="en-US" dirty="0" smtClean="0"/>
              <a:t>)   NaCl			(ii)CuSO</a:t>
            </a:r>
            <a:r>
              <a:rPr lang="en-US" baseline="-25000" dirty="0" smtClean="0"/>
              <a:t>4</a:t>
            </a:r>
            <a:endParaRPr lang="en-US" baseline="-25000" dirty="0"/>
          </a:p>
          <a:p>
            <a:pPr marL="0" indent="0">
              <a:buNone/>
            </a:pPr>
            <a:r>
              <a:rPr lang="en-US" dirty="0" smtClean="0"/>
              <a:t>(iii)</a:t>
            </a:r>
            <a:r>
              <a:rPr lang="en-US" baseline="-25000" dirty="0" smtClean="0"/>
              <a:t> </a:t>
            </a:r>
            <a:r>
              <a:rPr lang="en-US" dirty="0" smtClean="0"/>
              <a:t> Al</a:t>
            </a:r>
            <a:r>
              <a:rPr lang="en-US" baseline="-25000" dirty="0" smtClean="0"/>
              <a:t>2</a:t>
            </a:r>
            <a:r>
              <a:rPr lang="en-US" dirty="0" smtClean="0"/>
              <a:t>(SO</a:t>
            </a:r>
            <a:r>
              <a:rPr lang="en-US" baseline="-25000" dirty="0" smtClean="0"/>
              <a:t>4</a:t>
            </a:r>
            <a:r>
              <a:rPr lang="en-US" dirty="0" smtClean="0"/>
              <a:t>)</a:t>
            </a:r>
            <a:r>
              <a:rPr lang="en-US" baseline="-25000" dirty="0" smtClean="0"/>
              <a:t>3			 </a:t>
            </a:r>
            <a:r>
              <a:rPr lang="en-US" dirty="0" smtClean="0"/>
              <a:t>(iv)</a:t>
            </a:r>
            <a:r>
              <a:rPr lang="en-US" baseline="-25000" dirty="0" smtClean="0"/>
              <a:t>  </a:t>
            </a:r>
            <a:r>
              <a:rPr lang="en-US" dirty="0"/>
              <a:t>Na</a:t>
            </a:r>
            <a:r>
              <a:rPr lang="en-US" baseline="-25000" dirty="0"/>
              <a:t>2</a:t>
            </a:r>
            <a:r>
              <a:rPr lang="en-US" dirty="0"/>
              <a:t>CO</a:t>
            </a:r>
            <a:r>
              <a:rPr lang="en-US" baseline="-25000" dirty="0"/>
              <a:t>3</a:t>
            </a:r>
          </a:p>
          <a:p>
            <a:pPr marL="0" indent="0">
              <a:buNone/>
            </a:pPr>
            <a:endParaRPr lang="en-US" baseline="-25000" dirty="0" smtClean="0"/>
          </a:p>
          <a:p>
            <a:pPr marL="0" indent="0">
              <a:buNone/>
            </a:pPr>
            <a:r>
              <a:rPr lang="en-US" dirty="0" smtClean="0"/>
              <a:t>[ Na </a:t>
            </a:r>
            <a:r>
              <a:rPr lang="en-US" dirty="0"/>
              <a:t>=23, Cu=64, S=32, O=16, Cl =35.5, Al =</a:t>
            </a:r>
            <a:r>
              <a:rPr lang="en-US" dirty="0" smtClean="0"/>
              <a:t>27 ] </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810483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018" y="365125"/>
            <a:ext cx="3352800" cy="576983"/>
          </a:xfrm>
        </p:spPr>
        <p:txBody>
          <a:bodyPr>
            <a:normAutofit fontScale="90000"/>
          </a:bodyPr>
          <a:lstStyle/>
          <a:p>
            <a:r>
              <a:rPr lang="en-US" b="1" dirty="0" smtClean="0"/>
              <a:t>Class work</a:t>
            </a:r>
            <a:endParaRPr lang="en-US" b="1" dirty="0"/>
          </a:p>
        </p:txBody>
      </p:sp>
      <p:sp>
        <p:nvSpPr>
          <p:cNvPr id="3" name="Content Placeholder 2"/>
          <p:cNvSpPr>
            <a:spLocks noGrp="1"/>
          </p:cNvSpPr>
          <p:nvPr>
            <p:ph idx="1"/>
          </p:nvPr>
        </p:nvSpPr>
        <p:spPr>
          <a:xfrm>
            <a:off x="242454" y="1534679"/>
            <a:ext cx="10515600" cy="4351338"/>
          </a:xfrm>
        </p:spPr>
        <p:txBody>
          <a:bodyPr/>
          <a:lstStyle/>
          <a:p>
            <a:r>
              <a:rPr lang="en-US" dirty="0" smtClean="0"/>
              <a:t>Calculate the relative molecular mass of the following compounds</a:t>
            </a:r>
          </a:p>
          <a:p>
            <a:pPr marL="571500" indent="-571500">
              <a:buFont typeface="+mj-lt"/>
              <a:buAutoNum type="romanLcPeriod"/>
            </a:pPr>
            <a:r>
              <a:rPr lang="en-US" dirty="0" smtClean="0"/>
              <a:t>NaCl</a:t>
            </a:r>
          </a:p>
          <a:p>
            <a:pPr marL="571500" indent="-571500">
              <a:buFont typeface="+mj-lt"/>
              <a:buAutoNum type="romanLcPeriod"/>
            </a:pPr>
            <a:r>
              <a:rPr lang="en-US" dirty="0" smtClean="0"/>
              <a:t>CuSO</a:t>
            </a:r>
            <a:r>
              <a:rPr lang="en-US" baseline="-25000" dirty="0" smtClean="0"/>
              <a:t>4</a:t>
            </a:r>
          </a:p>
          <a:p>
            <a:pPr marL="571500" indent="-571500">
              <a:buFont typeface="+mj-lt"/>
              <a:buAutoNum type="romanLcPeriod"/>
            </a:pPr>
            <a:r>
              <a:rPr lang="en-US" baseline="-25000" dirty="0"/>
              <a:t> </a:t>
            </a:r>
            <a:r>
              <a:rPr lang="en-US" dirty="0" smtClean="0"/>
              <a:t> Al</a:t>
            </a:r>
            <a:r>
              <a:rPr lang="en-US" baseline="-25000" dirty="0" smtClean="0"/>
              <a:t>2</a:t>
            </a:r>
            <a:r>
              <a:rPr lang="en-US" dirty="0" smtClean="0"/>
              <a:t>(SO</a:t>
            </a:r>
            <a:r>
              <a:rPr lang="en-US" baseline="-25000" dirty="0" smtClean="0"/>
              <a:t>4</a:t>
            </a:r>
            <a:r>
              <a:rPr lang="en-US" dirty="0" smtClean="0"/>
              <a:t>)</a:t>
            </a:r>
            <a:r>
              <a:rPr lang="en-US" baseline="-25000" dirty="0" smtClean="0"/>
              <a:t>3</a:t>
            </a:r>
          </a:p>
          <a:p>
            <a:pPr marL="571500" indent="-571500">
              <a:buFont typeface="+mj-lt"/>
              <a:buAutoNum type="romanLcPeriod"/>
            </a:pPr>
            <a:r>
              <a:rPr lang="en-US" baseline="-25000" dirty="0"/>
              <a:t> </a:t>
            </a:r>
            <a:r>
              <a:rPr lang="en-US" baseline="-25000" dirty="0" smtClean="0"/>
              <a:t>  </a:t>
            </a:r>
            <a:r>
              <a:rPr lang="en-US" dirty="0" smtClean="0"/>
              <a:t>Na</a:t>
            </a:r>
            <a:r>
              <a:rPr lang="en-US" baseline="-25000" dirty="0" smtClean="0"/>
              <a:t>2</a:t>
            </a:r>
            <a:r>
              <a:rPr lang="en-US" dirty="0" smtClean="0"/>
              <a:t>CO</a:t>
            </a:r>
            <a:r>
              <a:rPr lang="en-US" baseline="-25000" dirty="0" smtClean="0"/>
              <a:t>3</a:t>
            </a:r>
          </a:p>
          <a:p>
            <a:pPr marL="571500" indent="-571500">
              <a:buFont typeface="+mj-lt"/>
              <a:buAutoNum type="romanLcPeriod"/>
            </a:pPr>
            <a:endParaRPr lang="en-US" baseline="-25000" dirty="0"/>
          </a:p>
          <a:p>
            <a:r>
              <a:rPr lang="en-US" dirty="0" smtClean="0"/>
              <a:t>Na =23, Cu=64, S=32, O=16, Cl =35.5, Al =27, </a:t>
            </a:r>
            <a:endParaRPr lang="en-US" dirty="0"/>
          </a:p>
        </p:txBody>
      </p:sp>
    </p:spTree>
    <p:extLst>
      <p:ext uri="{BB962C8B-B14F-4D97-AF65-F5344CB8AC3E}">
        <p14:creationId xmlns:p14="http://schemas.microsoft.com/office/powerpoint/2010/main" val="10808607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343" y="190953"/>
            <a:ext cx="8098972" cy="563789"/>
          </a:xfrm>
        </p:spPr>
        <p:txBody>
          <a:bodyPr>
            <a:normAutofit/>
          </a:bodyPr>
          <a:lstStyle/>
          <a:p>
            <a:r>
              <a:rPr lang="en-US" sz="2800" b="1" u="sng" dirty="0" smtClean="0"/>
              <a:t>IUPAC NOMENCLATURE OF INORGANIC COMPOUNDS</a:t>
            </a:r>
            <a:endParaRPr lang="en-US" sz="2800" b="1" u="sng" dirty="0"/>
          </a:p>
        </p:txBody>
      </p:sp>
      <p:sp>
        <p:nvSpPr>
          <p:cNvPr id="3" name="Content Placeholder 2"/>
          <p:cNvSpPr>
            <a:spLocks noGrp="1"/>
          </p:cNvSpPr>
          <p:nvPr>
            <p:ph idx="1"/>
          </p:nvPr>
        </p:nvSpPr>
        <p:spPr>
          <a:xfrm>
            <a:off x="186871" y="624114"/>
            <a:ext cx="11642272" cy="5994401"/>
          </a:xfrm>
        </p:spPr>
        <p:txBody>
          <a:bodyPr>
            <a:noAutofit/>
          </a:bodyPr>
          <a:lstStyle/>
          <a:p>
            <a:r>
              <a:rPr lang="en-US" sz="2400" dirty="0"/>
              <a:t>T</a:t>
            </a:r>
            <a:r>
              <a:rPr lang="en-US" sz="2400" dirty="0" smtClean="0"/>
              <a:t>he</a:t>
            </a:r>
            <a:r>
              <a:rPr lang="en-US" sz="2400" dirty="0"/>
              <a:t> </a:t>
            </a:r>
            <a:r>
              <a:rPr lang="en-US" sz="2400" b="1" dirty="0"/>
              <a:t>IUPAC nomenclature of inorganic chemistry</a:t>
            </a:r>
            <a:r>
              <a:rPr lang="en-US" sz="2400" dirty="0"/>
              <a:t> is a systematic method of naming inorganic chemical compounds, as recommended by the International Union of Pure and Applied Chemistry (IUPAC</a:t>
            </a:r>
            <a:r>
              <a:rPr lang="en-US" sz="2400" dirty="0" smtClean="0"/>
              <a:t>)</a:t>
            </a:r>
          </a:p>
          <a:p>
            <a:r>
              <a:rPr lang="en-US" sz="2400" b="1" u="sng" dirty="0" smtClean="0"/>
              <a:t>Ions</a:t>
            </a:r>
            <a:r>
              <a:rPr lang="en-US" sz="2400" dirty="0"/>
              <a:t>: </a:t>
            </a:r>
            <a:r>
              <a:rPr lang="en-US" sz="2400" i="1" dirty="0"/>
              <a:t>An ion is any atom or group of atoms(radicals) which possesses an electric charge</a:t>
            </a:r>
            <a:r>
              <a:rPr lang="en-US" sz="2400" dirty="0"/>
              <a:t>. There are two types of ions: </a:t>
            </a:r>
            <a:endParaRPr lang="en-US" sz="2400" dirty="0" smtClean="0"/>
          </a:p>
          <a:p>
            <a:pPr marL="457200" indent="-457200">
              <a:buFont typeface="+mj-lt"/>
              <a:buAutoNum type="arabicPeriod"/>
            </a:pPr>
            <a:r>
              <a:rPr lang="en-US" sz="2400" b="1" dirty="0" smtClean="0"/>
              <a:t>Cation</a:t>
            </a:r>
            <a:r>
              <a:rPr lang="en-US" sz="2400" dirty="0"/>
              <a:t>:  an ion with a positive </a:t>
            </a:r>
            <a:r>
              <a:rPr lang="en-US" sz="2400" dirty="0" smtClean="0"/>
              <a:t>charge.</a:t>
            </a:r>
          </a:p>
          <a:p>
            <a:pPr marL="457200" indent="-457200">
              <a:buFont typeface="+mj-lt"/>
              <a:buAutoNum type="arabicPeriod"/>
            </a:pPr>
            <a:r>
              <a:rPr lang="en-US" sz="2400" b="1" dirty="0" smtClean="0"/>
              <a:t>Anion</a:t>
            </a:r>
            <a:r>
              <a:rPr lang="en-US" sz="2400" dirty="0"/>
              <a:t>:   an ion with a Negative charge.</a:t>
            </a:r>
          </a:p>
          <a:p>
            <a:pPr fontAlgn="base">
              <a:spcBef>
                <a:spcPct val="0"/>
              </a:spcBef>
              <a:spcAft>
                <a:spcPct val="0"/>
              </a:spcAft>
              <a:defRPr/>
            </a:pPr>
            <a:endPar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endParaRPr>
          </a:p>
          <a:p>
            <a:pPr fontAlgn="base">
              <a:spcBef>
                <a:spcPct val="0"/>
              </a:spcBef>
              <a:spcAft>
                <a:spcPct val="0"/>
              </a:spcAft>
              <a:defRPr/>
            </a:pP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H</a:t>
            </a:r>
            <a:r>
              <a:rPr lang="en-US" sz="2400" b="1" baseline="30000"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Hydrogen ion</a:t>
            </a:r>
          </a:p>
          <a:p>
            <a:pPr fontAlgn="base">
              <a:spcBef>
                <a:spcPct val="0"/>
              </a:spcBef>
              <a:spcAft>
                <a:spcPct val="0"/>
              </a:spcAft>
              <a:defRPr/>
            </a:pP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Na</a:t>
            </a:r>
            <a:r>
              <a:rPr lang="en-US" sz="2400" b="1" baseline="30000"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Sodium ion</a:t>
            </a:r>
          </a:p>
          <a:p>
            <a:pPr fontAlgn="base">
              <a:spcBef>
                <a:spcPct val="0"/>
              </a:spcBef>
              <a:spcAft>
                <a:spcPct val="0"/>
              </a:spcAft>
              <a:defRPr/>
            </a:pP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Mg</a:t>
            </a:r>
            <a:r>
              <a:rPr lang="en-US" sz="2400" b="1" baseline="30000"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+2</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Magnesium </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ion</a:t>
            </a:r>
          </a:p>
          <a:p>
            <a:pPr fontAlgn="base">
              <a:spcBef>
                <a:spcPct val="0"/>
              </a:spcBef>
              <a:spcAft>
                <a:spcPct val="0"/>
              </a:spcAft>
              <a:defRPr/>
            </a:pP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Ca</a:t>
            </a:r>
            <a:r>
              <a:rPr lang="en-US" sz="2400" b="1" baseline="30000"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+2</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Calcium ion 	</a:t>
            </a:r>
          </a:p>
          <a:p>
            <a:pPr fontAlgn="base">
              <a:spcBef>
                <a:spcPct val="0"/>
              </a:spcBef>
              <a:spcAft>
                <a:spcPct val="0"/>
              </a:spcAft>
              <a:defRPr/>
            </a:pP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Ag</a:t>
            </a:r>
            <a:r>
              <a:rPr lang="en-US" sz="2400" b="1" baseline="30000"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Silver </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ion</a:t>
            </a:r>
            <a:endParaRPr lang="en-US" sz="2400" b="1" u="sng"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endParaRPr>
          </a:p>
          <a:p>
            <a:pPr marL="0" indent="0">
              <a:buNone/>
            </a:pPr>
            <a:endParaRPr lang="en-US" sz="2400" b="1" u="sng" dirty="0" smtClean="0"/>
          </a:p>
          <a:p>
            <a:pPr marL="0" indent="0">
              <a:buNone/>
            </a:pPr>
            <a:r>
              <a:rPr lang="en-US" sz="2400" b="1" u="sng" dirty="0" smtClean="0"/>
              <a:t>Valency</a:t>
            </a:r>
            <a:r>
              <a:rPr lang="en-US" sz="2400" b="1" dirty="0" smtClean="0"/>
              <a:t> </a:t>
            </a:r>
            <a:r>
              <a:rPr lang="en-US" sz="2400" b="1" dirty="0"/>
              <a:t>: </a:t>
            </a:r>
            <a:r>
              <a:rPr lang="en-US" sz="2400" dirty="0"/>
              <a:t>is the combining power of an element. It has no charge and it helps in constructing the formulae of compounds.</a:t>
            </a:r>
          </a:p>
          <a:p>
            <a:pPr marL="0" indent="0">
              <a:buNone/>
            </a:pPr>
            <a:endParaRPr lang="en-US" sz="2400" dirty="0"/>
          </a:p>
        </p:txBody>
      </p:sp>
      <p:sp>
        <p:nvSpPr>
          <p:cNvPr id="4" name="Rectangle 3"/>
          <p:cNvSpPr/>
          <p:nvPr/>
        </p:nvSpPr>
        <p:spPr>
          <a:xfrm>
            <a:off x="5413829" y="3621314"/>
            <a:ext cx="6096000" cy="2677656"/>
          </a:xfrm>
          <a:prstGeom prst="rect">
            <a:avLst/>
          </a:prstGeom>
        </p:spPr>
        <p:txBody>
          <a:bodyPr>
            <a:spAutoFit/>
          </a:bodyPr>
          <a:lstStyle/>
          <a:p>
            <a:pPr fontAlgn="base">
              <a:spcBef>
                <a:spcPct val="0"/>
              </a:spcBef>
              <a:spcAft>
                <a:spcPct val="0"/>
              </a:spcAft>
              <a:defRPr/>
            </a:pP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Cu</a:t>
            </a:r>
            <a:r>
              <a:rPr lang="en-US" sz="2400" b="1" baseline="30000"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Copper (I) </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ion</a:t>
            </a:r>
          </a:p>
          <a:p>
            <a:pPr fontAlgn="base">
              <a:spcBef>
                <a:spcPct val="0"/>
              </a:spcBef>
              <a:spcAft>
                <a:spcPct val="0"/>
              </a:spcAft>
              <a:defRPr/>
            </a:pP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Al</a:t>
            </a:r>
            <a:r>
              <a:rPr lang="en-US" sz="2400" b="1" baseline="30000"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+3</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Aluminium </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ion</a:t>
            </a:r>
          </a:p>
          <a:p>
            <a:pPr fontAlgn="base">
              <a:spcBef>
                <a:spcPct val="0"/>
              </a:spcBef>
              <a:spcAft>
                <a:spcPct val="0"/>
              </a:spcAft>
              <a:defRPr/>
            </a:pP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Zn</a:t>
            </a:r>
            <a:r>
              <a:rPr lang="en-US" sz="2400" b="1" baseline="30000"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+2</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Zinc </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ion</a:t>
            </a:r>
          </a:p>
          <a:p>
            <a:pPr fontAlgn="base">
              <a:spcBef>
                <a:spcPct val="0"/>
              </a:spcBef>
              <a:spcAft>
                <a:spcPct val="0"/>
              </a:spcAft>
              <a:defRPr/>
            </a:pP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Cu</a:t>
            </a:r>
            <a:r>
              <a:rPr lang="en-US" sz="2400" b="1" baseline="30000"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+2</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Copper (II) </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ion 	</a:t>
            </a:r>
          </a:p>
          <a:p>
            <a:pPr fontAlgn="base">
              <a:spcBef>
                <a:spcPct val="0"/>
              </a:spcBef>
              <a:spcAft>
                <a:spcPct val="0"/>
              </a:spcAft>
              <a:defRPr/>
            </a:pP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Fe</a:t>
            </a:r>
            <a:r>
              <a:rPr lang="en-US" sz="2400" b="1" baseline="30000"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+2</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Iron (II) ion</a:t>
            </a:r>
          </a:p>
          <a:p>
            <a:pPr fontAlgn="base">
              <a:spcBef>
                <a:spcPct val="0"/>
              </a:spcBef>
              <a:spcAft>
                <a:spcPct val="0"/>
              </a:spcAft>
              <a:defRPr/>
            </a:pP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Fe</a:t>
            </a:r>
            <a:r>
              <a:rPr lang="en-US" sz="2400" b="1" baseline="30000"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+3</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Iron (</a:t>
            </a:r>
            <a:r>
              <a:rPr lang="en-US" sz="24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III</a:t>
            </a:r>
            <a:r>
              <a:rPr lang="en-US" sz="24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ion</a:t>
            </a:r>
            <a:endParaRPr lang="en-US" sz="2400" b="1" u="sng"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endParaRPr>
          </a:p>
          <a:p>
            <a:pPr fontAlgn="base">
              <a:spcBef>
                <a:spcPct val="0"/>
              </a:spcBef>
              <a:spcAft>
                <a:spcPct val="0"/>
              </a:spcAft>
              <a:defRPr/>
            </a:pPr>
            <a:endParaRPr lang="en-US" sz="2400" b="1" u="sng"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endParaRPr>
          </a:p>
        </p:txBody>
      </p:sp>
    </p:spTree>
    <p:extLst>
      <p:ext uri="{BB962C8B-B14F-4D97-AF65-F5344CB8AC3E}">
        <p14:creationId xmlns:p14="http://schemas.microsoft.com/office/powerpoint/2010/main" val="7111372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Rectangle 4"/>
          <p:cNvSpPr/>
          <p:nvPr/>
        </p:nvSpPr>
        <p:spPr>
          <a:xfrm>
            <a:off x="205469" y="2278113"/>
            <a:ext cx="11952058" cy="5262979"/>
          </a:xfrm>
          <a:prstGeom prst="rect">
            <a:avLst/>
          </a:prstGeom>
        </p:spPr>
        <p:txBody>
          <a:bodyPr wrap="square">
            <a:spAutoFit/>
          </a:bodyPr>
          <a:lstStyle/>
          <a:p>
            <a:pPr marL="514350" lvl="1" indent="-514350" eaLnBrk="0" fontAlgn="base" hangingPunct="0">
              <a:spcBef>
                <a:spcPct val="0"/>
              </a:spcBef>
              <a:spcAft>
                <a:spcPct val="0"/>
              </a:spcAft>
              <a:buFont typeface="+mj-lt"/>
              <a:buAutoNum type="romanLcPeriod"/>
            </a:pPr>
            <a:r>
              <a:rPr lang="en-US" altLang="en-US" sz="2400" dirty="0" smtClean="0">
                <a:latin typeface="Arial" panose="020B0604020202020204" pitchFamily="34" charset="0"/>
                <a:cs typeface="Arial" panose="020B0604020202020204" pitchFamily="34" charset="0"/>
              </a:rPr>
              <a:t>NO</a:t>
            </a:r>
            <a:r>
              <a:rPr lang="en-US" altLang="en-US" sz="2400" baseline="-25000" dirty="0" smtClean="0">
                <a:latin typeface="Arial" panose="020B0604020202020204" pitchFamily="34" charset="0"/>
                <a:cs typeface="Arial" panose="020B0604020202020204" pitchFamily="34" charset="0"/>
              </a:rPr>
              <a:t>3</a:t>
            </a:r>
            <a:r>
              <a:rPr lang="en-US" altLang="en-US" sz="2400" baseline="30000" dirty="0" smtClean="0">
                <a:latin typeface="Arial" panose="020B0604020202020204" pitchFamily="34" charset="0"/>
                <a:cs typeface="Arial" panose="020B0604020202020204" pitchFamily="34" charset="0"/>
              </a:rPr>
              <a:t>−</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		trioxonitrate (V)</a:t>
            </a:r>
            <a:endParaRPr lang="en-US" altLang="en-US" sz="2400" dirty="0">
              <a:latin typeface="Arial" panose="020B0604020202020204" pitchFamily="34" charset="0"/>
              <a:cs typeface="Arial" panose="020B0604020202020204" pitchFamily="34" charset="0"/>
            </a:endParaRPr>
          </a:p>
          <a:p>
            <a:pPr marL="514350" lvl="1" indent="-514350" eaLnBrk="0" fontAlgn="base" hangingPunct="0">
              <a:spcBef>
                <a:spcPct val="0"/>
              </a:spcBef>
              <a:spcAft>
                <a:spcPct val="0"/>
              </a:spcAft>
              <a:buFont typeface="+mj-lt"/>
              <a:buAutoNum type="romanLcPeriod"/>
            </a:pPr>
            <a:r>
              <a:rPr lang="en-US" altLang="en-US" sz="2400" dirty="0" smtClean="0">
                <a:latin typeface="Arial" panose="020B0604020202020204" pitchFamily="34" charset="0"/>
                <a:cs typeface="Arial" panose="020B0604020202020204" pitchFamily="34" charset="0"/>
              </a:rPr>
              <a:t>NO</a:t>
            </a:r>
            <a:r>
              <a:rPr lang="en-US" altLang="en-US" sz="2400" baseline="-25000" dirty="0" smtClean="0">
                <a:latin typeface="Arial" panose="020B0604020202020204" pitchFamily="34" charset="0"/>
                <a:cs typeface="Arial" panose="020B0604020202020204" pitchFamily="34" charset="0"/>
              </a:rPr>
              <a:t>2</a:t>
            </a:r>
            <a:r>
              <a:rPr lang="en-US" altLang="en-US" sz="2400" baseline="30000" dirty="0" smtClean="0">
                <a:latin typeface="Arial" panose="020B0604020202020204" pitchFamily="34" charset="0"/>
                <a:cs typeface="Arial" panose="020B0604020202020204" pitchFamily="34" charset="0"/>
              </a:rPr>
              <a:t>−		</a:t>
            </a:r>
            <a:r>
              <a:rPr lang="en-US" altLang="en-US" sz="2400" dirty="0" err="1" smtClean="0">
                <a:latin typeface="Arial" panose="020B0604020202020204" pitchFamily="34" charset="0"/>
                <a:cs typeface="Arial" panose="020B0604020202020204" pitchFamily="34" charset="0"/>
              </a:rPr>
              <a:t>dioxonitrite</a:t>
            </a:r>
            <a:r>
              <a:rPr lang="en-US" altLang="en-US" sz="2400" dirty="0" smtClean="0">
                <a:latin typeface="Arial" panose="020B0604020202020204" pitchFamily="34" charset="0"/>
                <a:cs typeface="Arial" panose="020B0604020202020204" pitchFamily="34" charset="0"/>
              </a:rPr>
              <a:t>   (III)</a:t>
            </a:r>
            <a:endParaRPr lang="en-US" altLang="en-US" sz="2400" dirty="0">
              <a:latin typeface="Arial" panose="020B0604020202020204" pitchFamily="34" charset="0"/>
              <a:cs typeface="Arial" panose="020B0604020202020204" pitchFamily="34" charset="0"/>
            </a:endParaRPr>
          </a:p>
          <a:p>
            <a:pPr marL="514350" lvl="1" indent="-514350" eaLnBrk="0" fontAlgn="base" hangingPunct="0">
              <a:spcBef>
                <a:spcPct val="0"/>
              </a:spcBef>
              <a:spcAft>
                <a:spcPct val="0"/>
              </a:spcAft>
              <a:buFont typeface="+mj-lt"/>
              <a:buAutoNum type="romanLcPeriod"/>
            </a:pPr>
            <a:r>
              <a:rPr lang="en-US" altLang="en-US" sz="2400" dirty="0" err="1" smtClean="0">
                <a:latin typeface="Arial" panose="020B0604020202020204" pitchFamily="34" charset="0"/>
                <a:cs typeface="Arial" panose="020B0604020202020204" pitchFamily="34" charset="0"/>
              </a:rPr>
              <a:t>ClO</a:t>
            </a:r>
            <a:r>
              <a:rPr lang="en-US" altLang="en-US" sz="2400" baseline="30000" dirty="0" smtClean="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oxochlorate (1)    </a:t>
            </a:r>
          </a:p>
          <a:p>
            <a:pPr marL="514350" lvl="1" indent="-514350" eaLnBrk="0" fontAlgn="base" hangingPunct="0">
              <a:spcBef>
                <a:spcPct val="0"/>
              </a:spcBef>
              <a:spcAft>
                <a:spcPct val="0"/>
              </a:spcAft>
              <a:buFont typeface="+mj-lt"/>
              <a:buAutoNum type="romanLcPeriod"/>
            </a:pPr>
            <a:r>
              <a:rPr lang="en-US" altLang="en-US" sz="2400" dirty="0" smtClean="0">
                <a:latin typeface="Arial" panose="020B0604020202020204" pitchFamily="34" charset="0"/>
                <a:cs typeface="Arial" panose="020B0604020202020204" pitchFamily="34" charset="0"/>
              </a:rPr>
              <a:t>ClO</a:t>
            </a:r>
            <a:r>
              <a:rPr lang="en-US" altLang="en-US" sz="2400" baseline="-25000" dirty="0" smtClean="0">
                <a:latin typeface="Arial" panose="020B0604020202020204" pitchFamily="34" charset="0"/>
                <a:cs typeface="Arial" panose="020B0604020202020204" pitchFamily="34" charset="0"/>
              </a:rPr>
              <a:t>3</a:t>
            </a:r>
            <a:r>
              <a:rPr lang="en-US" altLang="en-US" sz="2400" baseline="30000" dirty="0" smtClean="0">
                <a:latin typeface="Arial" panose="020B0604020202020204" pitchFamily="34" charset="0"/>
                <a:cs typeface="Arial" panose="020B0604020202020204" pitchFamily="34" charset="0"/>
              </a:rPr>
              <a:t>−</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		trioxochlorate (V)</a:t>
            </a:r>
          </a:p>
          <a:p>
            <a:pPr marL="514350" lvl="1" indent="-514350" eaLnBrk="0" fontAlgn="base" hangingPunct="0">
              <a:spcBef>
                <a:spcPct val="0"/>
              </a:spcBef>
              <a:spcAft>
                <a:spcPct val="0"/>
              </a:spcAft>
              <a:buFont typeface="+mj-lt"/>
              <a:buAutoNum type="romanLcPeriod"/>
            </a:pPr>
            <a:r>
              <a:rPr lang="en-US" altLang="en-US" sz="2400" dirty="0">
                <a:solidFill>
                  <a:srgbClr val="252525"/>
                </a:solidFill>
                <a:latin typeface="Arial" panose="020B0604020202020204" pitchFamily="34" charset="0"/>
                <a:cs typeface="Arial" panose="020B0604020202020204" pitchFamily="34" charset="0"/>
              </a:rPr>
              <a:t>CrO</a:t>
            </a:r>
            <a:r>
              <a:rPr lang="en-US" altLang="en-US" sz="2400" baseline="-25000" dirty="0">
                <a:solidFill>
                  <a:srgbClr val="252525"/>
                </a:solidFill>
                <a:latin typeface="Arial" panose="020B0604020202020204" pitchFamily="34" charset="0"/>
                <a:cs typeface="Arial" panose="020B0604020202020204" pitchFamily="34" charset="0"/>
              </a:rPr>
              <a:t>4</a:t>
            </a:r>
            <a:r>
              <a:rPr lang="en-US" altLang="en-US" sz="2400" baseline="30000" dirty="0">
                <a:solidFill>
                  <a:srgbClr val="252525"/>
                </a:solidFill>
                <a:latin typeface="Arial" panose="020B0604020202020204" pitchFamily="34" charset="0"/>
                <a:cs typeface="Arial" panose="020B0604020202020204" pitchFamily="34" charset="0"/>
              </a:rPr>
              <a:t>2−</a:t>
            </a:r>
            <a:r>
              <a:rPr lang="en-US" altLang="en-US" sz="2400" dirty="0">
                <a:solidFill>
                  <a:srgbClr val="252525"/>
                </a:solidFill>
                <a:latin typeface="Arial" panose="020B0604020202020204" pitchFamily="34" charset="0"/>
                <a:cs typeface="Arial" panose="020B0604020202020204" pitchFamily="34" charset="0"/>
              </a:rPr>
              <a:t> </a:t>
            </a:r>
            <a:r>
              <a:rPr lang="en-US" altLang="en-US" sz="2400" dirty="0" smtClean="0">
                <a:solidFill>
                  <a:srgbClr val="252525"/>
                </a:solidFill>
                <a:latin typeface="Arial" panose="020B0604020202020204" pitchFamily="34" charset="0"/>
                <a:cs typeface="Arial" panose="020B0604020202020204" pitchFamily="34" charset="0"/>
              </a:rPr>
              <a:t>		</a:t>
            </a:r>
            <a:r>
              <a:rPr lang="en-US" altLang="en-US" sz="2400" dirty="0" err="1" smtClean="0">
                <a:solidFill>
                  <a:srgbClr val="252525"/>
                </a:solidFill>
                <a:latin typeface="Arial" panose="020B0604020202020204" pitchFamily="34" charset="0"/>
                <a:cs typeface="Arial" panose="020B0604020202020204" pitchFamily="34" charset="0"/>
              </a:rPr>
              <a:t>tetraoxo</a:t>
            </a:r>
            <a:r>
              <a:rPr lang="en-US" altLang="en-US" sz="2400" dirty="0" err="1" smtClean="0">
                <a:latin typeface="Arial" panose="020B0604020202020204" pitchFamily="34" charset="0"/>
                <a:cs typeface="Arial" panose="020B0604020202020204" pitchFamily="34" charset="0"/>
              </a:rPr>
              <a:t>chromate</a:t>
            </a:r>
            <a:r>
              <a:rPr lang="en-US" altLang="en-US" sz="2400" dirty="0" smtClean="0">
                <a:latin typeface="Arial" panose="020B0604020202020204" pitchFamily="34" charset="0"/>
                <a:cs typeface="Arial" panose="020B0604020202020204" pitchFamily="34" charset="0"/>
              </a:rPr>
              <a:t> (VI)</a:t>
            </a:r>
            <a:endParaRPr lang="en-US" altLang="en-US" sz="2400" dirty="0">
              <a:latin typeface="Arial" panose="020B0604020202020204" pitchFamily="34" charset="0"/>
              <a:cs typeface="Arial" panose="020B0604020202020204" pitchFamily="34" charset="0"/>
            </a:endParaRPr>
          </a:p>
          <a:p>
            <a:pPr marL="514350" lvl="1" indent="-514350" eaLnBrk="0" fontAlgn="base" hangingPunct="0">
              <a:spcBef>
                <a:spcPct val="0"/>
              </a:spcBef>
              <a:spcAft>
                <a:spcPct val="0"/>
              </a:spcAft>
              <a:buFont typeface="+mj-lt"/>
              <a:buAutoNum type="romanLcPeriod"/>
            </a:pPr>
            <a:r>
              <a:rPr lang="en-US" altLang="en-US" sz="2400" dirty="0">
                <a:latin typeface="Arial" panose="020B0604020202020204" pitchFamily="34" charset="0"/>
                <a:cs typeface="Arial" panose="020B0604020202020204" pitchFamily="34" charset="0"/>
              </a:rPr>
              <a:t>Cr</a:t>
            </a:r>
            <a:r>
              <a:rPr lang="en-US" altLang="en-US" sz="2400" baseline="-25000" dirty="0">
                <a:latin typeface="Arial" panose="020B0604020202020204" pitchFamily="34" charset="0"/>
                <a:cs typeface="Arial" panose="020B0604020202020204" pitchFamily="34" charset="0"/>
              </a:rPr>
              <a:t>2</a:t>
            </a:r>
            <a:r>
              <a:rPr lang="en-US" altLang="en-US" sz="2400" dirty="0">
                <a:latin typeface="Arial" panose="020B0604020202020204" pitchFamily="34" charset="0"/>
                <a:cs typeface="Arial" panose="020B0604020202020204" pitchFamily="34" charset="0"/>
              </a:rPr>
              <a:t>O</a:t>
            </a:r>
            <a:r>
              <a:rPr lang="en-US" altLang="en-US" sz="2400" baseline="-25000" dirty="0">
                <a:latin typeface="Arial" panose="020B0604020202020204" pitchFamily="34" charset="0"/>
                <a:cs typeface="Arial" panose="020B0604020202020204" pitchFamily="34" charset="0"/>
              </a:rPr>
              <a:t>7</a:t>
            </a:r>
            <a:r>
              <a:rPr lang="en-US" altLang="en-US" sz="2400" baseline="30000" dirty="0">
                <a:latin typeface="Arial" panose="020B0604020202020204" pitchFamily="34" charset="0"/>
                <a:cs typeface="Arial" panose="020B0604020202020204" pitchFamily="34" charset="0"/>
              </a:rPr>
              <a:t>2−</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		</a:t>
            </a:r>
            <a:r>
              <a:rPr lang="en-US" altLang="en-US" sz="2400" dirty="0" err="1" smtClean="0">
                <a:latin typeface="Arial" panose="020B0604020202020204" pitchFamily="34" charset="0"/>
                <a:cs typeface="Arial" panose="020B0604020202020204" pitchFamily="34" charset="0"/>
              </a:rPr>
              <a:t>heptaoxodichromate</a:t>
            </a:r>
            <a:r>
              <a:rPr lang="en-US" altLang="en-US" sz="2400" dirty="0" smtClean="0">
                <a:latin typeface="Arial" panose="020B0604020202020204" pitchFamily="34" charset="0"/>
                <a:cs typeface="Arial" panose="020B0604020202020204" pitchFamily="34" charset="0"/>
              </a:rPr>
              <a:t> (VI)</a:t>
            </a:r>
            <a:endParaRPr lang="en-US" altLang="en-US" sz="2400" dirty="0">
              <a:latin typeface="Arial" panose="020B0604020202020204" pitchFamily="34" charset="0"/>
              <a:cs typeface="Arial" panose="020B0604020202020204" pitchFamily="34" charset="0"/>
            </a:endParaRPr>
          </a:p>
          <a:p>
            <a:pPr marL="514350" lvl="1" indent="-514350" eaLnBrk="0" fontAlgn="base" hangingPunct="0">
              <a:spcBef>
                <a:spcPct val="0"/>
              </a:spcBef>
              <a:spcAft>
                <a:spcPct val="0"/>
              </a:spcAft>
              <a:buFont typeface="+mj-lt"/>
              <a:buAutoNum type="romanLcPeriod"/>
            </a:pPr>
            <a:r>
              <a:rPr lang="en-US" altLang="en-US" sz="2400" dirty="0">
                <a:latin typeface="Arial" panose="020B0604020202020204" pitchFamily="34" charset="0"/>
                <a:cs typeface="Arial" panose="020B0604020202020204" pitchFamily="34" charset="0"/>
              </a:rPr>
              <a:t>C</a:t>
            </a:r>
            <a:r>
              <a:rPr lang="en-US" altLang="en-US" sz="2400" baseline="-25000" dirty="0">
                <a:latin typeface="Arial" panose="020B0604020202020204" pitchFamily="34" charset="0"/>
                <a:cs typeface="Arial" panose="020B0604020202020204" pitchFamily="34" charset="0"/>
              </a:rPr>
              <a:t>2</a:t>
            </a:r>
            <a:r>
              <a:rPr lang="en-US" altLang="en-US" sz="2400" dirty="0">
                <a:latin typeface="Arial" panose="020B0604020202020204" pitchFamily="34" charset="0"/>
                <a:cs typeface="Arial" panose="020B0604020202020204" pitchFamily="34" charset="0"/>
              </a:rPr>
              <a:t>O</a:t>
            </a:r>
            <a:r>
              <a:rPr lang="en-US" altLang="en-US" sz="2400" baseline="-25000" dirty="0">
                <a:latin typeface="Arial" panose="020B0604020202020204" pitchFamily="34" charset="0"/>
                <a:cs typeface="Arial" panose="020B0604020202020204" pitchFamily="34" charset="0"/>
              </a:rPr>
              <a:t>4</a:t>
            </a:r>
            <a:r>
              <a:rPr lang="en-US" altLang="en-US" sz="2400" baseline="30000" dirty="0">
                <a:latin typeface="Arial" panose="020B0604020202020204" pitchFamily="34" charset="0"/>
                <a:cs typeface="Arial" panose="020B0604020202020204" pitchFamily="34" charset="0"/>
              </a:rPr>
              <a:t>2−</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		oxalate</a:t>
            </a:r>
            <a:endParaRPr lang="en-US" altLang="en-US" sz="2400" dirty="0">
              <a:latin typeface="Arial" panose="020B0604020202020204" pitchFamily="34" charset="0"/>
              <a:cs typeface="Arial" panose="020B0604020202020204" pitchFamily="34" charset="0"/>
            </a:endParaRPr>
          </a:p>
          <a:p>
            <a:pPr marL="514350" lvl="1" indent="-514350" eaLnBrk="0" fontAlgn="base" hangingPunct="0">
              <a:spcBef>
                <a:spcPct val="0"/>
              </a:spcBef>
              <a:spcAft>
                <a:spcPct val="0"/>
              </a:spcAft>
              <a:buFont typeface="+mj-lt"/>
              <a:buAutoNum type="romanLcPeriod"/>
            </a:pPr>
            <a:r>
              <a:rPr lang="en-US" altLang="en-US" sz="2400" dirty="0">
                <a:latin typeface="Arial" panose="020B0604020202020204" pitchFamily="34" charset="0"/>
                <a:cs typeface="Arial" panose="020B0604020202020204" pitchFamily="34" charset="0"/>
              </a:rPr>
              <a:t>CN</a:t>
            </a:r>
            <a:r>
              <a:rPr lang="en-US" altLang="en-US" sz="2400" baseline="30000" dirty="0">
                <a:latin typeface="Arial" panose="020B0604020202020204" pitchFamily="34" charset="0"/>
                <a:cs typeface="Arial" panose="020B0604020202020204" pitchFamily="34" charset="0"/>
              </a:rPr>
              <a:t>−</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		cyanide</a:t>
            </a:r>
            <a:endParaRPr lang="en-US" altLang="en-US" sz="2400" dirty="0">
              <a:latin typeface="Arial" panose="020B0604020202020204" pitchFamily="34" charset="0"/>
              <a:cs typeface="Arial" panose="020B0604020202020204" pitchFamily="34" charset="0"/>
            </a:endParaRPr>
          </a:p>
          <a:p>
            <a:pPr marL="514350" lvl="1" indent="-514350" eaLnBrk="0" fontAlgn="base" hangingPunct="0">
              <a:spcBef>
                <a:spcPct val="0"/>
              </a:spcBef>
              <a:spcAft>
                <a:spcPct val="0"/>
              </a:spcAft>
              <a:buFont typeface="+mj-lt"/>
              <a:buAutoNum type="romanLcPeriod"/>
            </a:pPr>
            <a:r>
              <a:rPr lang="en-US" altLang="en-US" sz="2400" dirty="0">
                <a:latin typeface="Arial" panose="020B0604020202020204" pitchFamily="34" charset="0"/>
                <a:cs typeface="Arial" panose="020B0604020202020204" pitchFamily="34" charset="0"/>
              </a:rPr>
              <a:t>MnO</a:t>
            </a:r>
            <a:r>
              <a:rPr lang="en-US" altLang="en-US" sz="2400" baseline="-25000" dirty="0">
                <a:latin typeface="Arial" panose="020B0604020202020204" pitchFamily="34" charset="0"/>
                <a:cs typeface="Arial" panose="020B0604020202020204" pitchFamily="34" charset="0"/>
              </a:rPr>
              <a:t>4</a:t>
            </a:r>
            <a:r>
              <a:rPr lang="en-US" altLang="en-US" sz="2400" baseline="30000" dirty="0">
                <a:latin typeface="Arial" panose="020B0604020202020204" pitchFamily="34" charset="0"/>
                <a:cs typeface="Arial" panose="020B0604020202020204" pitchFamily="34" charset="0"/>
              </a:rPr>
              <a:t>−</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		permanganate</a:t>
            </a:r>
            <a:endParaRPr lang="en-US" altLang="en-US" sz="2400" dirty="0">
              <a:latin typeface="Arial" panose="020B0604020202020204" pitchFamily="34" charset="0"/>
              <a:cs typeface="Arial" panose="020B0604020202020204" pitchFamily="34" charset="0"/>
            </a:endParaRPr>
          </a:p>
          <a:p>
            <a:pPr marL="514350" lvl="1" indent="-514350" eaLnBrk="0" fontAlgn="base" hangingPunct="0">
              <a:spcBef>
                <a:spcPct val="0"/>
              </a:spcBef>
              <a:spcAft>
                <a:spcPct val="0"/>
              </a:spcAft>
              <a:buFont typeface="+mj-lt"/>
              <a:buAutoNum type="romanLcPeriod"/>
            </a:pPr>
            <a:r>
              <a:rPr lang="en-US" altLang="en-US" sz="2400" dirty="0" smtClean="0">
                <a:latin typeface="Arial" panose="020B0604020202020204" pitchFamily="34" charset="0"/>
                <a:cs typeface="Arial" panose="020B0604020202020204" pitchFamily="34" charset="0"/>
              </a:rPr>
              <a:t>ClO</a:t>
            </a:r>
            <a:r>
              <a:rPr lang="en-US" altLang="en-US" sz="2400" baseline="-25000" dirty="0" smtClean="0">
                <a:latin typeface="Arial" panose="020B0604020202020204" pitchFamily="34" charset="0"/>
                <a:cs typeface="Arial" panose="020B0604020202020204" pitchFamily="34" charset="0"/>
              </a:rPr>
              <a:t>4</a:t>
            </a:r>
            <a:r>
              <a:rPr lang="en-US" altLang="en-US" sz="2400" baseline="30000" dirty="0" smtClean="0">
                <a:latin typeface="Arial" panose="020B0604020202020204" pitchFamily="34" charset="0"/>
                <a:cs typeface="Arial" panose="020B0604020202020204" pitchFamily="34" charset="0"/>
              </a:rPr>
              <a:t>−</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		perchlorate</a:t>
            </a:r>
          </a:p>
          <a:p>
            <a:pPr marL="514350" lvl="1" indent="-514350" eaLnBrk="0" fontAlgn="base" hangingPunct="0">
              <a:spcBef>
                <a:spcPct val="0"/>
              </a:spcBef>
              <a:spcAft>
                <a:spcPct val="0"/>
              </a:spcAft>
              <a:buFont typeface="+mj-lt"/>
              <a:buAutoNum type="romanLcPeriod"/>
            </a:pPr>
            <a:r>
              <a:rPr lang="en-US" altLang="en-US" sz="2400" dirty="0" smtClean="0">
                <a:latin typeface="Arial" panose="020B0604020202020204" pitchFamily="34" charset="0"/>
                <a:cs typeface="Arial" panose="020B0604020202020204" pitchFamily="34" charset="0"/>
              </a:rPr>
              <a:t>HCO</a:t>
            </a:r>
            <a:r>
              <a:rPr lang="en-US" altLang="en-US" sz="2400" baseline="-25000" dirty="0" smtClean="0">
                <a:latin typeface="Arial" panose="020B0604020202020204" pitchFamily="34" charset="0"/>
                <a:cs typeface="Arial" panose="020B0604020202020204" pitchFamily="34" charset="0"/>
              </a:rPr>
              <a:t>3</a:t>
            </a:r>
            <a:r>
              <a:rPr lang="en-US" altLang="en-US" sz="2400" baseline="30000" dirty="0" smtClean="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hydrogentrioxocarbonate (IV)</a:t>
            </a:r>
            <a:r>
              <a:rPr lang="en-US" altLang="en-US" sz="2400" dirty="0">
                <a:latin typeface="Arial" panose="020B0604020202020204" pitchFamily="34" charset="0"/>
                <a:cs typeface="Arial" panose="020B0604020202020204" pitchFamily="34" charset="0"/>
              </a:rPr>
              <a:t> </a:t>
            </a:r>
          </a:p>
          <a:p>
            <a:pPr marL="514350" lvl="1" indent="-514350" eaLnBrk="0" fontAlgn="base" hangingPunct="0">
              <a:spcBef>
                <a:spcPct val="0"/>
              </a:spcBef>
              <a:spcAft>
                <a:spcPct val="0"/>
              </a:spcAft>
              <a:buFont typeface="+mj-lt"/>
              <a:buAutoNum type="romanLcPeriod"/>
            </a:pPr>
            <a:r>
              <a:rPr lang="en-US" altLang="en-US" sz="2400" dirty="0" smtClean="0">
                <a:latin typeface="Arial" panose="020B0604020202020204" pitchFamily="34" charset="0"/>
                <a:cs typeface="Arial" panose="020B0604020202020204" pitchFamily="34" charset="0"/>
              </a:rPr>
              <a:t>CO</a:t>
            </a:r>
            <a:r>
              <a:rPr lang="en-US" altLang="en-US" sz="2400" baseline="-25000" dirty="0" smtClean="0">
                <a:latin typeface="Arial" panose="020B0604020202020204" pitchFamily="34" charset="0"/>
                <a:cs typeface="Arial" panose="020B0604020202020204" pitchFamily="34" charset="0"/>
              </a:rPr>
              <a:t>3</a:t>
            </a:r>
            <a:r>
              <a:rPr lang="en-US" altLang="en-US" sz="2400" baseline="30000" dirty="0" smtClean="0">
                <a:latin typeface="Arial" panose="020B0604020202020204" pitchFamily="34" charset="0"/>
                <a:cs typeface="Arial" panose="020B0604020202020204" pitchFamily="34" charset="0"/>
              </a:rPr>
              <a:t>2−</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		trioxocarbonate (IV)</a:t>
            </a:r>
            <a:endParaRPr lang="en-US" altLang="en-US" sz="2400" dirty="0">
              <a:latin typeface="Arial" panose="020B0604020202020204" pitchFamily="34" charset="0"/>
              <a:cs typeface="Arial" panose="020B0604020202020204" pitchFamily="34" charset="0"/>
            </a:endParaRPr>
          </a:p>
          <a:p>
            <a:pPr marL="514350" lvl="1" indent="-514350" eaLnBrk="0" fontAlgn="base" hangingPunct="0">
              <a:spcBef>
                <a:spcPct val="0"/>
              </a:spcBef>
              <a:spcAft>
                <a:spcPct val="0"/>
              </a:spcAft>
              <a:buFont typeface="+mj-lt"/>
              <a:buAutoNum type="romanLcPeriod"/>
            </a:pPr>
            <a:endParaRPr lang="en-US" altLang="en-US" sz="2400" dirty="0">
              <a:latin typeface="Arial" panose="020B0604020202020204" pitchFamily="34" charset="0"/>
              <a:cs typeface="Arial" panose="020B0604020202020204" pitchFamily="34" charset="0"/>
            </a:endParaRPr>
          </a:p>
          <a:p>
            <a:pPr marL="514350" lvl="1" indent="-514350" eaLnBrk="0" fontAlgn="base" hangingPunct="0">
              <a:spcBef>
                <a:spcPct val="0"/>
              </a:spcBef>
              <a:spcAft>
                <a:spcPct val="0"/>
              </a:spcAft>
              <a:buFont typeface="+mj-lt"/>
              <a:buAutoNum type="romanLcPeriod"/>
            </a:pPr>
            <a:endParaRPr lang="en-US" altLang="en-US" sz="2400" dirty="0">
              <a:latin typeface="Arial" panose="020B0604020202020204" pitchFamily="34" charset="0"/>
              <a:cs typeface="Arial" panose="020B0604020202020204" pitchFamily="34" charset="0"/>
            </a:endParaRPr>
          </a:p>
        </p:txBody>
      </p:sp>
      <p:sp>
        <p:nvSpPr>
          <p:cNvPr id="9" name="TextBox 8"/>
          <p:cNvSpPr txBox="1"/>
          <p:nvPr/>
        </p:nvSpPr>
        <p:spPr>
          <a:xfrm>
            <a:off x="205469" y="1753880"/>
            <a:ext cx="6061528" cy="523220"/>
          </a:xfrm>
          <a:prstGeom prst="rect">
            <a:avLst/>
          </a:prstGeom>
          <a:noFill/>
        </p:spPr>
        <p:txBody>
          <a:bodyPr wrap="square" rtlCol="0">
            <a:spAutoFit/>
          </a:bodyPr>
          <a:lstStyle/>
          <a:p>
            <a:r>
              <a:rPr lang="en-US" sz="2800" u="sng" dirty="0" smtClean="0"/>
              <a:t>Radical</a:t>
            </a:r>
            <a:r>
              <a:rPr lang="en-US" sz="2800" dirty="0" smtClean="0"/>
              <a:t>		</a:t>
            </a:r>
            <a:r>
              <a:rPr lang="en-US" sz="2800" u="sng" dirty="0" smtClean="0"/>
              <a:t>IUPAC name</a:t>
            </a:r>
            <a:endParaRPr lang="en-US" sz="2800" u="sng" dirty="0"/>
          </a:p>
        </p:txBody>
      </p:sp>
      <p:sp>
        <p:nvSpPr>
          <p:cNvPr id="3" name="Rectangle 2"/>
          <p:cNvSpPr/>
          <p:nvPr/>
        </p:nvSpPr>
        <p:spPr>
          <a:xfrm>
            <a:off x="6904489" y="2689004"/>
            <a:ext cx="4615543" cy="3785652"/>
          </a:xfrm>
          <a:prstGeom prst="rect">
            <a:avLst/>
          </a:prstGeom>
        </p:spPr>
        <p:txBody>
          <a:bodyPr wrap="square">
            <a:spAutoFit/>
          </a:bodyPr>
          <a:lstStyle/>
          <a:p>
            <a:pPr lvl="1" indent="-45720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PO</a:t>
            </a:r>
            <a:r>
              <a:rPr lang="en-US" altLang="en-US" sz="2400" baseline="-25000" dirty="0">
                <a:latin typeface="Arial" panose="020B0604020202020204" pitchFamily="34" charset="0"/>
                <a:cs typeface="Arial" panose="020B0604020202020204" pitchFamily="34" charset="0"/>
              </a:rPr>
              <a:t>4</a:t>
            </a:r>
            <a:r>
              <a:rPr lang="en-US" altLang="en-US" sz="2400" baseline="30000" dirty="0">
                <a:latin typeface="Arial" panose="020B0604020202020204" pitchFamily="34" charset="0"/>
                <a:cs typeface="Arial" panose="020B0604020202020204" pitchFamily="34" charset="0"/>
              </a:rPr>
              <a:t>3−</a:t>
            </a:r>
            <a:r>
              <a:rPr lang="en-US" altLang="en-US" sz="2400" dirty="0">
                <a:latin typeface="Arial" panose="020B0604020202020204" pitchFamily="34" charset="0"/>
                <a:cs typeface="Arial" panose="020B0604020202020204" pitchFamily="34" charset="0"/>
              </a:rPr>
              <a:t> </a:t>
            </a:r>
            <a:r>
              <a:rPr lang="en-US" altLang="en-US" sz="2400" dirty="0" err="1" smtClean="0">
                <a:latin typeface="Arial" panose="020B0604020202020204" pitchFamily="34" charset="0"/>
                <a:cs typeface="Arial" panose="020B0604020202020204" pitchFamily="34" charset="0"/>
              </a:rPr>
              <a:t>tetraoxophosphate</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(V</a:t>
            </a:r>
            <a:r>
              <a:rPr lang="en-US" altLang="en-US" sz="2400" dirty="0">
                <a:latin typeface="Arial" panose="020B0604020202020204" pitchFamily="34" charset="0"/>
                <a:cs typeface="Arial" panose="020B0604020202020204" pitchFamily="34" charset="0"/>
              </a:rPr>
              <a:t>)</a:t>
            </a:r>
          </a:p>
          <a:p>
            <a:pPr lvl="1" indent="-45720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Cl</a:t>
            </a:r>
            <a:r>
              <a:rPr lang="en-US" altLang="en-US" sz="2400" baseline="300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chloride</a:t>
            </a:r>
            <a:endParaRPr lang="en-US" altLang="en-US" sz="2400" dirty="0">
              <a:latin typeface="Arial" panose="020B0604020202020204" pitchFamily="34" charset="0"/>
              <a:cs typeface="Arial" panose="020B0604020202020204" pitchFamily="34" charset="0"/>
            </a:endParaRPr>
          </a:p>
          <a:p>
            <a:pPr lvl="1" indent="-45720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S</a:t>
            </a:r>
            <a:r>
              <a:rPr lang="en-US" altLang="en-US" sz="2400" baseline="30000" dirty="0">
                <a:latin typeface="Arial" panose="020B0604020202020204" pitchFamily="34" charset="0"/>
                <a:cs typeface="Arial" panose="020B0604020202020204" pitchFamily="34" charset="0"/>
              </a:rPr>
              <a:t>2−</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sulfide</a:t>
            </a:r>
            <a:endParaRPr lang="en-US" altLang="en-US" sz="2400" dirty="0">
              <a:latin typeface="Arial" panose="020B0604020202020204" pitchFamily="34" charset="0"/>
              <a:cs typeface="Arial" panose="020B0604020202020204" pitchFamily="34" charset="0"/>
            </a:endParaRPr>
          </a:p>
          <a:p>
            <a:pPr lvl="1" indent="-45720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P</a:t>
            </a:r>
            <a:r>
              <a:rPr lang="en-US" altLang="en-US" sz="2400" baseline="30000" dirty="0">
                <a:latin typeface="Arial" panose="020B0604020202020204" pitchFamily="34" charset="0"/>
                <a:cs typeface="Arial" panose="020B0604020202020204" pitchFamily="34" charset="0"/>
              </a:rPr>
              <a:t>3−		</a:t>
            </a:r>
            <a:r>
              <a:rPr lang="en-US" altLang="en-US" sz="2400" dirty="0">
                <a:latin typeface="Arial" panose="020B0604020202020204" pitchFamily="34" charset="0"/>
                <a:cs typeface="Arial" panose="020B0604020202020204" pitchFamily="34" charset="0"/>
              </a:rPr>
              <a:t> phosphide</a:t>
            </a:r>
          </a:p>
          <a:p>
            <a:pPr lvl="1" indent="-45720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NH</a:t>
            </a:r>
            <a:r>
              <a:rPr lang="en-US" altLang="en-US" sz="2400" baseline="-25000" dirty="0">
                <a:latin typeface="Arial" panose="020B0604020202020204" pitchFamily="34" charset="0"/>
                <a:cs typeface="Arial" panose="020B0604020202020204" pitchFamily="34" charset="0"/>
              </a:rPr>
              <a:t>4</a:t>
            </a:r>
            <a:r>
              <a:rPr lang="en-US" altLang="en-US" sz="2400" baseline="30000" dirty="0">
                <a:latin typeface="Arial" panose="020B0604020202020204" pitchFamily="34" charset="0"/>
                <a:cs typeface="Arial" panose="020B0604020202020204" pitchFamily="34" charset="0"/>
              </a:rPr>
              <a:t>+</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ammonium</a:t>
            </a:r>
            <a:endParaRPr lang="en-US" altLang="en-US" sz="2400" dirty="0">
              <a:latin typeface="Arial" panose="020B0604020202020204" pitchFamily="34" charset="0"/>
              <a:cs typeface="Arial" panose="020B0604020202020204" pitchFamily="34" charset="0"/>
            </a:endParaRPr>
          </a:p>
          <a:p>
            <a:pPr lvl="1" indent="-45720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H</a:t>
            </a:r>
            <a:r>
              <a:rPr lang="en-US" altLang="en-US" sz="2400" baseline="-25000" dirty="0">
                <a:cs typeface="Arial" panose="020B0604020202020204" pitchFamily="34" charset="0"/>
              </a:rPr>
              <a:t>3</a:t>
            </a:r>
            <a:r>
              <a:rPr lang="en-US" altLang="en-US" sz="2400" dirty="0">
                <a:latin typeface="Arial" panose="020B0604020202020204" pitchFamily="34" charset="0"/>
                <a:cs typeface="Arial" panose="020B0604020202020204" pitchFamily="34" charset="0"/>
              </a:rPr>
              <a:t>O</a:t>
            </a:r>
            <a:r>
              <a:rPr lang="en-US" altLang="en-US" sz="2400" baseline="30000" dirty="0">
                <a:latin typeface="Arial" panose="020B0604020202020204" pitchFamily="34" charset="0"/>
                <a:cs typeface="Arial" panose="020B0604020202020204" pitchFamily="34" charset="0"/>
              </a:rPr>
              <a:t>+</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 hydronium</a:t>
            </a:r>
          </a:p>
          <a:p>
            <a:pPr lvl="1" indent="-45720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OH</a:t>
            </a:r>
            <a:r>
              <a:rPr lang="en-US" altLang="en-US" sz="2400" baseline="30000" dirty="0">
                <a:latin typeface="Arial" panose="020B0604020202020204" pitchFamily="34" charset="0"/>
                <a:cs typeface="Arial" panose="020B0604020202020204" pitchFamily="34" charset="0"/>
              </a:rPr>
              <a:t>-</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hydroxide</a:t>
            </a:r>
          </a:p>
          <a:p>
            <a:pPr lvl="1" indent="-457200" eaLnBrk="0" fontAlgn="base" hangingPunct="0">
              <a:spcBef>
                <a:spcPct val="0"/>
              </a:spcBef>
              <a:spcAft>
                <a:spcPct val="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O</a:t>
            </a:r>
            <a:r>
              <a:rPr lang="en-US" altLang="en-US" sz="2400" baseline="30000" dirty="0" smtClean="0">
                <a:latin typeface="Arial" panose="020B0604020202020204" pitchFamily="34" charset="0"/>
                <a:cs typeface="Arial" panose="020B0604020202020204" pitchFamily="34" charset="0"/>
              </a:rPr>
              <a:t>2-</a:t>
            </a:r>
            <a:r>
              <a:rPr lang="en-US" altLang="en-US" sz="2400" dirty="0" smtClean="0">
                <a:latin typeface="Arial" panose="020B0604020202020204" pitchFamily="34" charset="0"/>
                <a:cs typeface="Arial" panose="020B0604020202020204" pitchFamily="34" charset="0"/>
              </a:rPr>
              <a:t>		oxide</a:t>
            </a:r>
          </a:p>
          <a:p>
            <a:pPr lvl="1" indent="-457200" eaLnBrk="0" fontAlgn="base" hangingPunct="0">
              <a:spcBef>
                <a:spcPct val="0"/>
              </a:spcBef>
              <a:spcAft>
                <a:spcPct val="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SO</a:t>
            </a:r>
            <a:r>
              <a:rPr lang="en-US" altLang="en-US" sz="2400" baseline="-25000" dirty="0" smtClean="0">
                <a:latin typeface="Arial" panose="020B0604020202020204" pitchFamily="34" charset="0"/>
                <a:cs typeface="Arial" panose="020B0604020202020204" pitchFamily="34" charset="0"/>
              </a:rPr>
              <a:t>4</a:t>
            </a:r>
            <a:r>
              <a:rPr lang="en-US" altLang="en-US" sz="2400" baseline="30000" dirty="0">
                <a:latin typeface="Arial" panose="020B0604020202020204" pitchFamily="34" charset="0"/>
                <a:cs typeface="Arial" panose="020B0604020202020204" pitchFamily="34" charset="0"/>
              </a:rPr>
              <a:t>2</a:t>
            </a:r>
            <a:r>
              <a:rPr lang="en-US" altLang="en-US" sz="2400" baseline="30000" smtClean="0">
                <a:latin typeface="Arial" panose="020B0604020202020204" pitchFamily="34" charset="0"/>
                <a:cs typeface="Arial" panose="020B0604020202020204" pitchFamily="34" charset="0"/>
              </a:rPr>
              <a:t>−</a:t>
            </a:r>
            <a:r>
              <a:rPr lang="en-US" altLang="en-US" sz="2400" smtClean="0">
                <a:latin typeface="Arial" panose="020B0604020202020204" pitchFamily="34" charset="0"/>
                <a:cs typeface="Arial" panose="020B0604020202020204" pitchFamily="34" charset="0"/>
              </a:rPr>
              <a:t>  tetraoxosulphate </a:t>
            </a:r>
            <a:r>
              <a:rPr lang="en-US" altLang="en-US" sz="2400" dirty="0">
                <a:latin typeface="Arial" panose="020B0604020202020204" pitchFamily="34" charset="0"/>
                <a:cs typeface="Arial" panose="020B0604020202020204" pitchFamily="34" charset="0"/>
              </a:rPr>
              <a:t>(</a:t>
            </a:r>
            <a:r>
              <a:rPr lang="en-US" altLang="en-US" sz="2400" dirty="0" smtClean="0">
                <a:latin typeface="Arial" panose="020B0604020202020204" pitchFamily="34" charset="0"/>
                <a:cs typeface="Arial" panose="020B0604020202020204" pitchFamily="34" charset="0"/>
              </a:rPr>
              <a:t>VI)</a:t>
            </a:r>
            <a:endParaRPr lang="en-US" altLang="en-US" sz="2400" dirty="0">
              <a:latin typeface="Arial" panose="020B0604020202020204" pitchFamily="34" charset="0"/>
              <a:cs typeface="Arial" panose="020B0604020202020204" pitchFamily="34" charset="0"/>
            </a:endParaRPr>
          </a:p>
          <a:p>
            <a:pPr lvl="1" indent="-457200" eaLnBrk="0" fontAlgn="base" hangingPunct="0">
              <a:spcBef>
                <a:spcPct val="0"/>
              </a:spcBef>
              <a:spcAft>
                <a:spcPct val="0"/>
              </a:spcAft>
              <a:buFont typeface="Arial" panose="020B0604020202020204" pitchFamily="34" charset="0"/>
              <a:buChar char="•"/>
            </a:pPr>
            <a:endParaRPr lang="en-US" altLang="en-US" sz="2400" dirty="0">
              <a:latin typeface="Arial" panose="020B0604020202020204" pitchFamily="34" charset="0"/>
              <a:cs typeface="Arial" panose="020B0604020202020204" pitchFamily="34" charset="0"/>
            </a:endParaRPr>
          </a:p>
        </p:txBody>
      </p:sp>
      <p:sp>
        <p:nvSpPr>
          <p:cNvPr id="10" name="TextBox 9"/>
          <p:cNvSpPr txBox="1"/>
          <p:nvPr/>
        </p:nvSpPr>
        <p:spPr>
          <a:xfrm>
            <a:off x="7111547" y="2165784"/>
            <a:ext cx="4201429" cy="523220"/>
          </a:xfrm>
          <a:prstGeom prst="rect">
            <a:avLst/>
          </a:prstGeom>
          <a:noFill/>
        </p:spPr>
        <p:txBody>
          <a:bodyPr wrap="square" rtlCol="0">
            <a:spAutoFit/>
          </a:bodyPr>
          <a:lstStyle/>
          <a:p>
            <a:r>
              <a:rPr lang="en-US" sz="2800" u="sng" dirty="0" smtClean="0"/>
              <a:t>Radical</a:t>
            </a:r>
            <a:r>
              <a:rPr lang="en-US" sz="2800" dirty="0" smtClean="0"/>
              <a:t>	</a:t>
            </a:r>
            <a:r>
              <a:rPr lang="en-US" sz="2800" u="sng" dirty="0" smtClean="0"/>
              <a:t>IUPAC name</a:t>
            </a:r>
            <a:endParaRPr lang="en-US" sz="2800" u="sng" dirty="0"/>
          </a:p>
        </p:txBody>
      </p:sp>
      <p:sp>
        <p:nvSpPr>
          <p:cNvPr id="4" name="Rectangle 3"/>
          <p:cNvSpPr/>
          <p:nvPr/>
        </p:nvSpPr>
        <p:spPr>
          <a:xfrm>
            <a:off x="0" y="226792"/>
            <a:ext cx="11739788" cy="1938992"/>
          </a:xfrm>
          <a:prstGeom prst="rect">
            <a:avLst/>
          </a:prstGeom>
        </p:spPr>
        <p:txBody>
          <a:bodyPr wrap="square">
            <a:spAutoFit/>
          </a:bodyPr>
          <a:lstStyle/>
          <a:p>
            <a:r>
              <a:rPr lang="en-US" sz="2400" b="1" u="sng" dirty="0"/>
              <a:t>Radicals</a:t>
            </a:r>
            <a:r>
              <a:rPr lang="en-US" sz="2400" dirty="0"/>
              <a:t> </a:t>
            </a:r>
            <a:r>
              <a:rPr lang="en-US" sz="2400" b="1" dirty="0"/>
              <a:t>:</a:t>
            </a:r>
            <a:r>
              <a:rPr lang="en-US" sz="2400" dirty="0"/>
              <a:t>These are group of atoms carrying charges that keep their identity and react as a single unit</a:t>
            </a:r>
            <a:r>
              <a:rPr lang="en-US" sz="2400" dirty="0" smtClean="0"/>
              <a:t>.</a:t>
            </a:r>
          </a:p>
          <a:p>
            <a:r>
              <a:rPr lang="en-US" sz="2400" b="1" u="sng" kern="0" dirty="0">
                <a:solidFill>
                  <a:prstClr val="black"/>
                </a:solidFill>
              </a:rPr>
              <a:t>Oxidation number </a:t>
            </a:r>
            <a:r>
              <a:rPr lang="en-US" sz="2400" kern="0" dirty="0">
                <a:solidFill>
                  <a:prstClr val="black"/>
                </a:solidFill>
              </a:rPr>
              <a:t>of an element is the electrical charge it appears to have both in free and combined states, as determined by a set of rules</a:t>
            </a:r>
            <a:endParaRPr lang="en-US" sz="2400" u="sng" kern="0" dirty="0">
              <a:solidFill>
                <a:prstClr val="black"/>
              </a:solidFill>
            </a:endParaRPr>
          </a:p>
          <a:p>
            <a:endParaRPr lang="en-US" sz="2400" dirty="0"/>
          </a:p>
        </p:txBody>
      </p:sp>
    </p:spTree>
    <p:extLst>
      <p:ext uri="{BB962C8B-B14F-4D97-AF65-F5344CB8AC3E}">
        <p14:creationId xmlns:p14="http://schemas.microsoft.com/office/powerpoint/2010/main" val="32737937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6714" y="234498"/>
            <a:ext cx="3719286" cy="505731"/>
          </a:xfrm>
        </p:spPr>
        <p:txBody>
          <a:bodyPr>
            <a:noAutofit/>
          </a:bodyPr>
          <a:lstStyle/>
          <a:p>
            <a:r>
              <a:rPr lang="en-US" sz="3200" u="sng" dirty="0" smtClean="0">
                <a:effectLst>
                  <a:outerShdw blurRad="38100" dist="38100" dir="2700000" algn="tl">
                    <a:srgbClr val="000000">
                      <a:alpha val="43137"/>
                    </a:srgbClr>
                  </a:outerShdw>
                </a:effectLst>
              </a:rPr>
              <a:t>Naming Compounds</a:t>
            </a:r>
            <a:endParaRPr lang="en-US" sz="3200"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03200" y="841828"/>
            <a:ext cx="11684000" cy="5646057"/>
          </a:xfrm>
        </p:spPr>
        <p:txBody>
          <a:bodyPr/>
          <a:lstStyle/>
          <a:p>
            <a:r>
              <a:rPr lang="en-US" dirty="0" smtClean="0"/>
              <a:t>Write the formula of the following compounds:</a:t>
            </a:r>
          </a:p>
          <a:p>
            <a:pPr marL="0" indent="0">
              <a:buNone/>
            </a:pPr>
            <a:r>
              <a:rPr lang="en-US" dirty="0" smtClean="0"/>
              <a:t>a) Sodium trioxocarbonate (IV)			         b) Copper (I) oxide</a:t>
            </a:r>
          </a:p>
          <a:p>
            <a:endParaRPr lang="en-US" dirty="0"/>
          </a:p>
          <a:p>
            <a:endParaRPr lang="en-US" dirty="0" smtClean="0"/>
          </a:p>
          <a:p>
            <a:endParaRPr lang="en-US" dirty="0"/>
          </a:p>
          <a:p>
            <a:pPr marL="0" indent="0">
              <a:buNone/>
            </a:pPr>
            <a:r>
              <a:rPr lang="en-US" dirty="0" smtClean="0"/>
              <a:t>c) Aluminium tetraoxosulphate (VI)			d) Copper (II) chloride</a:t>
            </a:r>
            <a:endParaRPr lang="en-US" dirty="0"/>
          </a:p>
        </p:txBody>
      </p:sp>
    </p:spTree>
    <p:extLst>
      <p:ext uri="{BB962C8B-B14F-4D97-AF65-F5344CB8AC3E}">
        <p14:creationId xmlns:p14="http://schemas.microsoft.com/office/powerpoint/2010/main" val="467678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545" y="138545"/>
            <a:ext cx="11485419" cy="3906982"/>
          </a:xfrm>
        </p:spPr>
        <p:txBody>
          <a:bodyPr>
            <a:normAutofit/>
          </a:bodyPr>
          <a:lstStyle/>
          <a:p>
            <a:pPr marL="0" indent="0" algn="ctr">
              <a:buNone/>
            </a:pPr>
            <a:r>
              <a:rPr lang="en-US" sz="2400" b="1" u="sng" dirty="0" smtClean="0"/>
              <a:t>Uses of Chemistry:</a:t>
            </a:r>
          </a:p>
          <a:p>
            <a:pPr marL="0" indent="0">
              <a:buNone/>
            </a:pPr>
            <a:r>
              <a:rPr lang="en-US" dirty="0" smtClean="0"/>
              <a:t>Chemistry has contributed greatly towards providing:</a:t>
            </a:r>
          </a:p>
          <a:p>
            <a:pPr marL="514350" indent="-514350">
              <a:buFont typeface="+mj-lt"/>
              <a:buAutoNum type="arabicPeriod"/>
            </a:pPr>
            <a:r>
              <a:rPr lang="en-US" dirty="0" smtClean="0"/>
              <a:t>Food e.g.., production of fertilizer and insecticides;</a:t>
            </a:r>
          </a:p>
          <a:p>
            <a:pPr marL="514350" indent="-514350">
              <a:buFont typeface="+mj-lt"/>
              <a:buAutoNum type="arabicPeriod"/>
            </a:pPr>
            <a:r>
              <a:rPr lang="en-US" dirty="0" smtClean="0"/>
              <a:t>Clothing e.g.., production of fibers, dyes and processing of wool;</a:t>
            </a:r>
          </a:p>
          <a:p>
            <a:pPr marL="514350" indent="-514350">
              <a:buFont typeface="+mj-lt"/>
              <a:buAutoNum type="arabicPeriod"/>
            </a:pPr>
            <a:r>
              <a:rPr lang="en-US" dirty="0" smtClean="0"/>
              <a:t>Military hardware and ammunition;</a:t>
            </a:r>
          </a:p>
          <a:p>
            <a:pPr marL="514350" indent="-514350">
              <a:buFont typeface="+mj-lt"/>
              <a:buAutoNum type="arabicPeriod"/>
            </a:pPr>
            <a:r>
              <a:rPr lang="en-US" dirty="0" smtClean="0"/>
              <a:t>Housing e.g.., production of cements, paints, adhesives, tiles, steel bricks etc..</a:t>
            </a:r>
          </a:p>
          <a:p>
            <a:pPr marL="514350" indent="-514350">
              <a:buFont typeface="+mj-lt"/>
              <a:buAutoNum type="arabicPeriod"/>
            </a:pPr>
            <a:r>
              <a:rPr lang="en-US" dirty="0" smtClean="0"/>
              <a:t>Medicine e.g.., research, production of wide range of drugs, syringe etc..</a:t>
            </a:r>
          </a:p>
          <a:p>
            <a:pPr marL="0" indent="0">
              <a:buNone/>
            </a:pPr>
            <a:endParaRPr lang="en-US" sz="2400" dirty="0"/>
          </a:p>
        </p:txBody>
      </p:sp>
      <p:sp>
        <p:nvSpPr>
          <p:cNvPr id="4" name="Content Placeholder 2"/>
          <p:cNvSpPr txBox="1">
            <a:spLocks/>
          </p:cNvSpPr>
          <p:nvPr/>
        </p:nvSpPr>
        <p:spPr>
          <a:xfrm>
            <a:off x="299026" y="4045527"/>
            <a:ext cx="11164455" cy="25858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smtClean="0"/>
              <a:t>Careers in Chemistry</a:t>
            </a:r>
            <a:r>
              <a:rPr lang="en-US" u="sng" dirty="0" smtClean="0"/>
              <a:t>: </a:t>
            </a:r>
          </a:p>
          <a:p>
            <a:pPr marL="0" indent="0">
              <a:buFont typeface="Arial" panose="020B0604020202020204" pitchFamily="34" charset="0"/>
              <a:buNone/>
            </a:pPr>
            <a:r>
              <a:rPr lang="en-US" dirty="0" smtClean="0"/>
              <a:t>Many job opportunities are available for students with knowledge of chemistry which include:</a:t>
            </a:r>
          </a:p>
          <a:p>
            <a:r>
              <a:rPr lang="en-US" dirty="0" smtClean="0"/>
              <a:t>Teaching service; Health service;  Food processing; Manufacturing industry; Petroleum and petrochemical industries; Agriculture and Forestry.</a:t>
            </a:r>
            <a:endParaRPr lang="en-US" dirty="0"/>
          </a:p>
        </p:txBody>
      </p:sp>
    </p:spTree>
    <p:extLst>
      <p:ext uri="{BB962C8B-B14F-4D97-AF65-F5344CB8AC3E}">
        <p14:creationId xmlns:p14="http://schemas.microsoft.com/office/powerpoint/2010/main" val="38541460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6742" y="197920"/>
            <a:ext cx="11582401" cy="5410712"/>
          </a:xfrm>
          <a:prstGeom prst="rect">
            <a:avLst/>
          </a:prstGeom>
        </p:spPr>
        <p:txBody>
          <a:bodyPr wrap="square">
            <a:spAutoFit/>
          </a:bodyPr>
          <a:lstStyle/>
          <a:p>
            <a:pPr marL="0" marR="0" lvl="0" indent="0" algn="just" defTabSz="914400" eaLnBrk="1" fontAlgn="auto" latinLnBrk="0" hangingPunct="1">
              <a:lnSpc>
                <a:spcPct val="100000"/>
              </a:lnSpc>
              <a:spcBef>
                <a:spcPct val="20000"/>
              </a:spcBef>
              <a:spcAft>
                <a:spcPts val="0"/>
              </a:spcAft>
              <a:buClrTx/>
              <a:buSzTx/>
              <a:buFontTx/>
              <a:buNone/>
              <a:tabLst/>
              <a:defRPr/>
            </a:pPr>
            <a:r>
              <a:rPr kumimoji="0" lang="en-US" sz="2400" b="1" i="0" u="sng" strike="noStrike" kern="0" cap="none" spc="0" normalizeH="0" baseline="0" noProof="0" dirty="0" smtClean="0">
                <a:ln>
                  <a:noFill/>
                </a:ln>
                <a:solidFill>
                  <a:prstClr val="black"/>
                </a:solidFill>
                <a:effectLst/>
                <a:uLnTx/>
                <a:uFillTx/>
              </a:rPr>
              <a:t>Rules for determining oxidation number</a:t>
            </a:r>
          </a:p>
          <a:p>
            <a:pPr marL="457200" marR="0" lvl="0" indent="-457200" algn="just" defTabSz="914400" eaLnBrk="1" fontAlgn="auto" latinLnBrk="0" hangingPunct="1">
              <a:lnSpc>
                <a:spcPct val="100000"/>
              </a:lnSpc>
              <a:spcBef>
                <a:spcPct val="20000"/>
              </a:spcBef>
              <a:spcAft>
                <a:spcPts val="0"/>
              </a:spcAft>
              <a:buClrTx/>
              <a:buSzTx/>
              <a:buFont typeface="Arial" pitchFamily="34" charset="0"/>
              <a:buAutoNum type="arabicPeriod"/>
              <a:tabLst/>
              <a:defRPr/>
            </a:pPr>
            <a:r>
              <a:rPr kumimoji="0" lang="en-US" sz="2400" b="0" i="0" u="none" strike="noStrike" kern="0" cap="none" spc="0" normalizeH="0" baseline="0" noProof="0" dirty="0" smtClean="0">
                <a:ln>
                  <a:noFill/>
                </a:ln>
                <a:solidFill>
                  <a:prstClr val="black"/>
                </a:solidFill>
                <a:effectLst/>
                <a:uLnTx/>
                <a:uFillTx/>
              </a:rPr>
              <a:t>All elements in the uncombined state have an oxidation number of Zero e.g. CL</a:t>
            </a:r>
            <a:r>
              <a:rPr kumimoji="0" lang="en-US" sz="2400" b="0" i="0" u="none" strike="noStrike" kern="0" cap="none" spc="0" normalizeH="0" baseline="-25000" noProof="0" dirty="0" smtClean="0">
                <a:ln>
                  <a:noFill/>
                </a:ln>
                <a:solidFill>
                  <a:prstClr val="black"/>
                </a:solidFill>
                <a:effectLst/>
                <a:uLnTx/>
                <a:uFillTx/>
              </a:rPr>
              <a:t>2</a:t>
            </a:r>
            <a:r>
              <a:rPr kumimoji="0" lang="en-US" sz="2400" b="0" i="0" u="none" strike="noStrike" kern="0" cap="none" spc="0" normalizeH="0" baseline="0" noProof="0" dirty="0" smtClean="0">
                <a:ln>
                  <a:noFill/>
                </a:ln>
                <a:solidFill>
                  <a:prstClr val="black"/>
                </a:solidFill>
                <a:effectLst/>
                <a:uLnTx/>
                <a:uFillTx/>
              </a:rPr>
              <a:t>, Na, P</a:t>
            </a:r>
            <a:r>
              <a:rPr kumimoji="0" lang="en-US" sz="2400" b="0" i="0" u="none" strike="noStrike" kern="0" cap="none" spc="0" normalizeH="0" baseline="-25000" noProof="0" dirty="0" smtClean="0">
                <a:ln>
                  <a:noFill/>
                </a:ln>
                <a:solidFill>
                  <a:prstClr val="black"/>
                </a:solidFill>
                <a:effectLst/>
                <a:uLnTx/>
                <a:uFillTx/>
              </a:rPr>
              <a:t>4</a:t>
            </a:r>
            <a:r>
              <a:rPr kumimoji="0" lang="en-US" sz="2400" b="0" i="0" u="none" strike="noStrike" kern="0" cap="none" spc="0" normalizeH="0" baseline="0" noProof="0" dirty="0" smtClean="0">
                <a:ln>
                  <a:noFill/>
                </a:ln>
                <a:solidFill>
                  <a:prstClr val="black"/>
                </a:solidFill>
                <a:effectLst/>
                <a:uLnTx/>
                <a:uFillTx/>
              </a:rPr>
              <a:t> all have oxidation number of zero.</a:t>
            </a:r>
          </a:p>
          <a:p>
            <a:pPr marL="457200" marR="0" lvl="0" indent="-457200" algn="just" defTabSz="914400" eaLnBrk="1" fontAlgn="auto" latinLnBrk="0" hangingPunct="1">
              <a:lnSpc>
                <a:spcPct val="100000"/>
              </a:lnSpc>
              <a:spcBef>
                <a:spcPct val="20000"/>
              </a:spcBef>
              <a:spcAft>
                <a:spcPts val="0"/>
              </a:spcAft>
              <a:buClrTx/>
              <a:buSzTx/>
              <a:buFont typeface="Arial" pitchFamily="34" charset="0"/>
              <a:buAutoNum type="arabicPeriod"/>
              <a:tabLst/>
              <a:defRPr/>
            </a:pPr>
            <a:r>
              <a:rPr kumimoji="0" lang="en-US" sz="2400" b="0" i="0" u="none" strike="noStrike" kern="0" cap="none" spc="0" normalizeH="0" baseline="0" noProof="0" dirty="0" smtClean="0">
                <a:ln>
                  <a:noFill/>
                </a:ln>
                <a:solidFill>
                  <a:prstClr val="black"/>
                </a:solidFill>
                <a:effectLst/>
                <a:uLnTx/>
                <a:uFillTx/>
              </a:rPr>
              <a:t>The oxidation number of a simple ion has the same size and sign as the charge of the ion e.g. Zn</a:t>
            </a:r>
            <a:r>
              <a:rPr kumimoji="0" lang="en-US" sz="2400" b="0" i="0" u="none" strike="noStrike" kern="0" cap="none" spc="0" normalizeH="0" baseline="30000" noProof="0" dirty="0" smtClean="0">
                <a:ln>
                  <a:noFill/>
                </a:ln>
                <a:solidFill>
                  <a:prstClr val="black"/>
                </a:solidFill>
                <a:effectLst/>
                <a:uLnTx/>
                <a:uFillTx/>
              </a:rPr>
              <a:t>2+</a:t>
            </a:r>
            <a:r>
              <a:rPr kumimoji="0" lang="en-US" sz="2400" b="0" i="0" u="none" strike="noStrike" kern="0" cap="none" spc="0" normalizeH="0" baseline="0" noProof="0" dirty="0" smtClean="0">
                <a:ln>
                  <a:noFill/>
                </a:ln>
                <a:solidFill>
                  <a:prstClr val="black"/>
                </a:solidFill>
                <a:effectLst/>
                <a:uLnTx/>
                <a:uFillTx/>
              </a:rPr>
              <a:t> = +2, Ag</a:t>
            </a:r>
            <a:r>
              <a:rPr kumimoji="0" lang="en-US" sz="2400" b="0" i="0" u="none" strike="noStrike" kern="0" cap="none" spc="0" normalizeH="0" baseline="30000" noProof="0" dirty="0" smtClean="0">
                <a:ln>
                  <a:noFill/>
                </a:ln>
                <a:solidFill>
                  <a:prstClr val="black"/>
                </a:solidFill>
                <a:effectLst/>
                <a:uLnTx/>
                <a:uFillTx/>
              </a:rPr>
              <a:t>+</a:t>
            </a:r>
            <a:r>
              <a:rPr kumimoji="0" lang="en-US" sz="2400" b="0" i="0" u="none" strike="noStrike" kern="0" cap="none" spc="0" normalizeH="0" baseline="0" noProof="0" dirty="0" smtClean="0">
                <a:ln>
                  <a:noFill/>
                </a:ln>
                <a:solidFill>
                  <a:prstClr val="black"/>
                </a:solidFill>
                <a:effectLst/>
                <a:uLnTx/>
                <a:uFillTx/>
              </a:rPr>
              <a:t> = +1</a:t>
            </a:r>
          </a:p>
          <a:p>
            <a:pPr marL="457200" marR="0" lvl="0" indent="-457200" algn="just" defTabSz="914400" eaLnBrk="1" fontAlgn="auto" latinLnBrk="0" hangingPunct="1">
              <a:lnSpc>
                <a:spcPct val="100000"/>
              </a:lnSpc>
              <a:spcBef>
                <a:spcPct val="20000"/>
              </a:spcBef>
              <a:spcAft>
                <a:spcPts val="0"/>
              </a:spcAft>
              <a:buClrTx/>
              <a:buSzTx/>
              <a:buFont typeface="Arial" pitchFamily="34" charset="0"/>
              <a:buAutoNum type="arabicPeriod"/>
              <a:tabLst/>
              <a:defRPr/>
            </a:pPr>
            <a:r>
              <a:rPr kumimoji="0" lang="en-US" sz="2400" b="0" i="0" u="none" strike="noStrike" kern="0" cap="none" spc="0" normalizeH="0" baseline="0" noProof="0" dirty="0" smtClean="0">
                <a:ln>
                  <a:noFill/>
                </a:ln>
                <a:solidFill>
                  <a:prstClr val="black"/>
                </a:solidFill>
                <a:effectLst/>
                <a:uLnTx/>
                <a:uFillTx/>
              </a:rPr>
              <a:t>When an ion consists of more than one element, its oxidation number is the sum of the oxidation states of all the elements in the ion e.g. NH</a:t>
            </a:r>
            <a:r>
              <a:rPr kumimoji="0" lang="en-US" sz="2400" b="0" i="0" u="none" strike="noStrike" kern="0" cap="none" spc="0" normalizeH="0" baseline="-25000" noProof="0" dirty="0" smtClean="0">
                <a:ln>
                  <a:noFill/>
                </a:ln>
                <a:solidFill>
                  <a:prstClr val="black"/>
                </a:solidFill>
                <a:effectLst/>
                <a:uLnTx/>
                <a:uFillTx/>
              </a:rPr>
              <a:t>4</a:t>
            </a:r>
            <a:r>
              <a:rPr kumimoji="0" lang="en-US" sz="2400" b="0" i="0" u="none" strike="noStrike" kern="0" cap="none" spc="0" normalizeH="0" baseline="30000" noProof="0" dirty="0" smtClean="0">
                <a:ln>
                  <a:noFill/>
                </a:ln>
                <a:solidFill>
                  <a:prstClr val="black"/>
                </a:solidFill>
                <a:effectLst/>
                <a:uLnTx/>
                <a:uFillTx/>
              </a:rPr>
              <a:t>+</a:t>
            </a:r>
            <a:r>
              <a:rPr kumimoji="0" lang="en-US" sz="2400" b="0" i="0" u="none" strike="noStrike" kern="0" cap="none" spc="0" normalizeH="0" baseline="0" noProof="0" dirty="0" smtClean="0">
                <a:ln>
                  <a:noFill/>
                </a:ln>
                <a:solidFill>
                  <a:prstClr val="black"/>
                </a:solidFill>
                <a:effectLst/>
                <a:uLnTx/>
                <a:uFillTx/>
              </a:rPr>
              <a:t> i.e.</a:t>
            </a:r>
          </a:p>
          <a:p>
            <a:pPr marL="0" marR="0" lvl="0" indent="0" algn="just"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rPr>
              <a:t>	oxidation no. of N 	+ 4[oxidation no of H] = +1</a:t>
            </a:r>
          </a:p>
          <a:p>
            <a:pPr marL="0" marR="0" lvl="0" indent="0" algn="just"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rPr>
              <a:t>	(-3) + 4(+1) = +1</a:t>
            </a:r>
          </a:p>
          <a:p>
            <a:pPr marL="0" marR="0" lvl="0" indent="0" algn="just"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rPr>
              <a:t>4. The sum of oxidation numbers of the elements in a compound is</a:t>
            </a:r>
            <a:r>
              <a:rPr kumimoji="0" lang="en-US" sz="2400" b="0" i="0" u="none" strike="noStrike" kern="0" cap="none" spc="0" normalizeH="0" noProof="0" dirty="0" smtClean="0">
                <a:ln>
                  <a:noFill/>
                </a:ln>
                <a:solidFill>
                  <a:prstClr val="black"/>
                </a:solidFill>
                <a:effectLst/>
                <a:uLnTx/>
                <a:uFillTx/>
              </a:rPr>
              <a:t> </a:t>
            </a:r>
            <a:r>
              <a:rPr kumimoji="0" lang="en-US" sz="2400" b="0" i="0" u="none" strike="noStrike" kern="0" cap="none" spc="0" normalizeH="0" baseline="0" noProof="0" dirty="0" smtClean="0">
                <a:ln>
                  <a:noFill/>
                </a:ln>
                <a:solidFill>
                  <a:prstClr val="black"/>
                </a:solidFill>
                <a:effectLst/>
                <a:uLnTx/>
                <a:uFillTx/>
              </a:rPr>
              <a:t>zero e.g. NaCl = 0 [Na =+1: Cl = -1] therefore NaCl= </a:t>
            </a:r>
            <a:r>
              <a:rPr kumimoji="0" lang="en-US" sz="2400" b="0" i="0" u="none" strike="noStrike" kern="0" cap="none" spc="0" normalizeH="0" baseline="0" noProof="0" dirty="0" err="1" smtClean="0">
                <a:ln>
                  <a:noFill/>
                </a:ln>
                <a:solidFill>
                  <a:prstClr val="black"/>
                </a:solidFill>
                <a:effectLst/>
                <a:uLnTx/>
                <a:uFillTx/>
              </a:rPr>
              <a:t>Na+Cl</a:t>
            </a:r>
            <a:r>
              <a:rPr kumimoji="0" lang="en-US" sz="2400" b="0" i="0" u="none" strike="noStrike" kern="0" cap="none" spc="0" normalizeH="0" baseline="0" noProof="0" dirty="0" smtClean="0">
                <a:ln>
                  <a:noFill/>
                </a:ln>
                <a:solidFill>
                  <a:prstClr val="black"/>
                </a:solidFill>
                <a:effectLst/>
                <a:uLnTx/>
                <a:uFillTx/>
              </a:rPr>
              <a:t> = 0</a:t>
            </a:r>
          </a:p>
          <a:p>
            <a:pPr marL="0" marR="0" lvl="0" indent="0" algn="just"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rPr>
              <a:t>5. The oxidation number of H is +1 except in hydrides where it is -1 and that of oxygen is -2 except in peroxides where it is -1</a:t>
            </a:r>
            <a:endParaRPr kumimoji="0" lang="en-US" sz="24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251889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56799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E701"/>
            </a:gs>
            <a:gs pos="100000">
              <a:srgbClr val="CC00CC"/>
            </a:gs>
          </a:gsLst>
          <a:lin ang="5400000" scaled="1"/>
        </a:gradFill>
        <a:effectLst/>
      </p:bgPr>
    </p:bg>
    <p:spTree>
      <p:nvGrpSpPr>
        <p:cNvPr id="1" name=""/>
        <p:cNvGrpSpPr/>
        <p:nvPr/>
      </p:nvGrpSpPr>
      <p:grpSpPr>
        <a:xfrm>
          <a:off x="0" y="0"/>
          <a:ext cx="0" cy="0"/>
          <a:chOff x="0" y="0"/>
          <a:chExt cx="0" cy="0"/>
        </a:xfrm>
      </p:grpSpPr>
      <p:pic>
        <p:nvPicPr>
          <p:cNvPr id="152587" name="Picture 11" descr="j01814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2803525"/>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78" name="Rectangle 2"/>
          <p:cNvSpPr>
            <a:spLocks noChangeArrowheads="1"/>
          </p:cNvSpPr>
          <p:nvPr/>
        </p:nvSpPr>
        <p:spPr bwMode="auto">
          <a:xfrm>
            <a:off x="2286000" y="746125"/>
            <a:ext cx="9144000" cy="3752850"/>
          </a:xfrm>
          <a:prstGeom prst="rect">
            <a:avLst/>
          </a:prstGeom>
          <a:noFill/>
          <a:ln w="9525">
            <a:noFill/>
            <a:miter lim="800000"/>
            <a:headEnd/>
            <a:tailEnd/>
          </a:ln>
          <a:effectLst>
            <a:outerShdw dist="17961" dir="2700000" algn="ctr" rotWithShape="0">
              <a:schemeClr val="bg1"/>
            </a:outerShdw>
          </a:effectLst>
        </p:spPr>
        <p:txBody>
          <a:bodyPr>
            <a:spAutoFit/>
          </a:bodyPr>
          <a:lstStyle/>
          <a:p>
            <a:pPr fontAlgn="base">
              <a:spcBef>
                <a:spcPct val="0"/>
              </a:spcBef>
              <a:spcAft>
                <a:spcPct val="0"/>
              </a:spcAft>
              <a:defRPr/>
            </a:pPr>
            <a:r>
              <a:rPr lang="en-US" sz="4800" b="1" u="sng" dirty="0">
                <a:solidFill>
                  <a:srgbClr val="000000"/>
                </a:solidFill>
                <a:latin typeface="Verdana" pitchFamily="34" charset="0"/>
              </a:rPr>
              <a:t>Cation</a:t>
            </a:r>
            <a:r>
              <a:rPr lang="en-US" sz="3600" b="1" dirty="0">
                <a:solidFill>
                  <a:srgbClr val="000000"/>
                </a:solidFill>
                <a:latin typeface="Verdana" pitchFamily="34" charset="0"/>
              </a:rPr>
              <a:t> </a:t>
            </a:r>
          </a:p>
          <a:p>
            <a:pPr fontAlgn="base">
              <a:spcBef>
                <a:spcPct val="0"/>
              </a:spcBef>
              <a:spcAft>
                <a:spcPct val="0"/>
              </a:spcAft>
              <a:defRPr/>
            </a:pPr>
            <a:r>
              <a:rPr lang="en-US" sz="3600" b="1" dirty="0">
                <a:solidFill>
                  <a:srgbClr val="000000"/>
                </a:solidFill>
                <a:latin typeface="Verdana" pitchFamily="34" charset="0"/>
              </a:rPr>
              <a:t>an ion with a </a:t>
            </a:r>
            <a:r>
              <a:rPr lang="en-US" sz="3600" b="1" dirty="0">
                <a:solidFill>
                  <a:srgbClr val="CC6600"/>
                </a:solidFill>
                <a:latin typeface="Verdana" pitchFamily="34" charset="0"/>
              </a:rPr>
              <a:t>positive</a:t>
            </a:r>
            <a:r>
              <a:rPr lang="en-US" sz="3600" dirty="0">
                <a:solidFill>
                  <a:srgbClr val="CC6600"/>
                </a:solidFill>
                <a:latin typeface="Verdana" pitchFamily="34" charset="0"/>
              </a:rPr>
              <a:t> </a:t>
            </a:r>
            <a:r>
              <a:rPr lang="en-US" sz="3600" b="1" dirty="0">
                <a:solidFill>
                  <a:srgbClr val="000000"/>
                </a:solidFill>
                <a:latin typeface="Verdana" pitchFamily="34" charset="0"/>
              </a:rPr>
              <a:t>charge.</a:t>
            </a:r>
          </a:p>
          <a:p>
            <a:pPr fontAlgn="base">
              <a:spcBef>
                <a:spcPct val="0"/>
              </a:spcBef>
              <a:spcAft>
                <a:spcPct val="0"/>
              </a:spcAft>
              <a:defRPr/>
            </a:pPr>
            <a:endParaRPr lang="en-US" sz="3600" b="1" dirty="0">
              <a:solidFill>
                <a:srgbClr val="000000"/>
              </a:solidFill>
              <a:latin typeface="Verdana" pitchFamily="34" charset="0"/>
            </a:endParaRPr>
          </a:p>
          <a:p>
            <a:pPr fontAlgn="base">
              <a:spcBef>
                <a:spcPct val="0"/>
              </a:spcBef>
              <a:spcAft>
                <a:spcPct val="0"/>
              </a:spcAft>
              <a:defRPr/>
            </a:pPr>
            <a:endParaRPr lang="en-US" sz="3600" b="1" dirty="0">
              <a:solidFill>
                <a:srgbClr val="000000"/>
              </a:solidFill>
              <a:latin typeface="Verdana" pitchFamily="34" charset="0"/>
            </a:endParaRPr>
          </a:p>
          <a:p>
            <a:pPr fontAlgn="base">
              <a:spcBef>
                <a:spcPct val="0"/>
              </a:spcBef>
              <a:spcAft>
                <a:spcPct val="0"/>
              </a:spcAft>
              <a:defRPr/>
            </a:pPr>
            <a:r>
              <a:rPr lang="en-US" sz="4800" b="1" u="sng" dirty="0">
                <a:solidFill>
                  <a:srgbClr val="000000"/>
                </a:solidFill>
                <a:latin typeface="Verdana" pitchFamily="34" charset="0"/>
              </a:rPr>
              <a:t>Anion</a:t>
            </a:r>
            <a:r>
              <a:rPr lang="en-US" sz="3600" b="1" dirty="0">
                <a:solidFill>
                  <a:srgbClr val="000000"/>
                </a:solidFill>
                <a:latin typeface="Verdana" pitchFamily="34" charset="0"/>
              </a:rPr>
              <a:t> </a:t>
            </a:r>
          </a:p>
          <a:p>
            <a:pPr fontAlgn="base">
              <a:spcBef>
                <a:spcPct val="0"/>
              </a:spcBef>
              <a:spcAft>
                <a:spcPct val="0"/>
              </a:spcAft>
              <a:defRPr/>
            </a:pPr>
            <a:r>
              <a:rPr lang="en-US" sz="3600" b="1" dirty="0">
                <a:solidFill>
                  <a:srgbClr val="000000"/>
                </a:solidFill>
                <a:latin typeface="Verdana" pitchFamily="34" charset="0"/>
              </a:rPr>
              <a:t>an ion with a </a:t>
            </a:r>
            <a:r>
              <a:rPr lang="en-US" sz="3600" b="1" dirty="0">
                <a:solidFill>
                  <a:srgbClr val="00FF00"/>
                </a:solidFill>
                <a:latin typeface="Verdana" pitchFamily="34" charset="0"/>
              </a:rPr>
              <a:t>Negative</a:t>
            </a:r>
            <a:r>
              <a:rPr lang="en-US" sz="3600" dirty="0">
                <a:solidFill>
                  <a:srgbClr val="000000"/>
                </a:solidFill>
                <a:latin typeface="Verdana" pitchFamily="34" charset="0"/>
              </a:rPr>
              <a:t> </a:t>
            </a:r>
            <a:r>
              <a:rPr lang="en-US" sz="3600" b="1" dirty="0">
                <a:solidFill>
                  <a:srgbClr val="000000"/>
                </a:solidFill>
                <a:latin typeface="Verdana" pitchFamily="34" charset="0"/>
              </a:rPr>
              <a:t>charge.</a:t>
            </a:r>
          </a:p>
        </p:txBody>
      </p:sp>
      <p:sp>
        <p:nvSpPr>
          <p:cNvPr id="152579" name="Line 3"/>
          <p:cNvSpPr>
            <a:spLocks noChangeShapeType="1"/>
          </p:cNvSpPr>
          <p:nvPr/>
        </p:nvSpPr>
        <p:spPr bwMode="auto">
          <a:xfrm flipH="1">
            <a:off x="3200400" y="1127125"/>
            <a:ext cx="30480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sz="1400">
              <a:solidFill>
                <a:srgbClr val="000000"/>
              </a:solidFill>
            </a:endParaRPr>
          </a:p>
        </p:txBody>
      </p:sp>
      <p:sp>
        <p:nvSpPr>
          <p:cNvPr id="152580" name="Line 4"/>
          <p:cNvSpPr>
            <a:spLocks noChangeShapeType="1"/>
          </p:cNvSpPr>
          <p:nvPr/>
        </p:nvSpPr>
        <p:spPr bwMode="auto">
          <a:xfrm flipH="1" flipV="1">
            <a:off x="3352800" y="898525"/>
            <a:ext cx="0" cy="3810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en-US" sz="1400">
              <a:solidFill>
                <a:srgbClr val="000000"/>
              </a:solidFill>
            </a:endParaRPr>
          </a:p>
        </p:txBody>
      </p:sp>
      <p:pic>
        <p:nvPicPr>
          <p:cNvPr id="15258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5350" y="441325"/>
            <a:ext cx="10096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4" name="Text Box 8"/>
          <p:cNvSpPr txBox="1">
            <a:spLocks noChangeArrowheads="1"/>
          </p:cNvSpPr>
          <p:nvPr/>
        </p:nvSpPr>
        <p:spPr bwMode="auto">
          <a:xfrm>
            <a:off x="5029201" y="517526"/>
            <a:ext cx="481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4000" b="1">
                <a:solidFill>
                  <a:srgbClr val="FFFFFF"/>
                </a:solidFill>
              </a:rPr>
              <a:t>+</a:t>
            </a:r>
          </a:p>
        </p:txBody>
      </p:sp>
      <p:sp>
        <p:nvSpPr>
          <p:cNvPr id="152585" name="Text Box 9"/>
          <p:cNvSpPr txBox="1">
            <a:spLocks noChangeArrowheads="1"/>
          </p:cNvSpPr>
          <p:nvPr/>
        </p:nvSpPr>
        <p:spPr bwMode="auto">
          <a:xfrm>
            <a:off x="4864101" y="2879726"/>
            <a:ext cx="354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4000" b="1">
                <a:solidFill>
                  <a:srgbClr val="FFFFFF"/>
                </a:solidFill>
              </a:rPr>
              <a:t>-</a:t>
            </a:r>
          </a:p>
        </p:txBody>
      </p:sp>
    </p:spTree>
    <p:extLst>
      <p:ext uri="{BB962C8B-B14F-4D97-AF65-F5344CB8AC3E}">
        <p14:creationId xmlns:p14="http://schemas.microsoft.com/office/powerpoint/2010/main" val="3574497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path" presetSubtype="0" repeatCount="indefinite" fill="hold" nodeType="withEffect">
                                  <p:stCondLst>
                                    <p:cond delay="0"/>
                                  </p:stCondLst>
                                  <p:childTnLst>
                                    <p:animMotion origin="layout" path="M -2.5E-6 -3.33333E-6 C -0.00052 -0.00949 0.00139 -0.01759 0.00486 -0.01805 C 0.00782 -0.01828 0.01077 -0.01088 0.01146 -0.00139 C 0.01198 0.00834 0.0099 0.01621 0.00677 0.01667 C 0.00365 0.0169 0.0007 0.00973 -2.5E-6 -3.33333E-6 Z " pathEditMode="relative" rAng="-5692266" ptsTypes="fffff">
                                      <p:cBhvr>
                                        <p:cTn id="6" dur="5000" fill="hold"/>
                                        <p:tgtEl>
                                          <p:spTgt spid="152583"/>
                                        </p:tgtEl>
                                        <p:attrNameLst>
                                          <p:attrName>ppt_x</p:attrName>
                                          <p:attrName>ppt_y</p:attrName>
                                        </p:attrNameLst>
                                      </p:cBhvr>
                                      <p:rCtr x="573" y="-69"/>
                                    </p:animMotion>
                                  </p:childTnLst>
                                </p:cTn>
                              </p:par>
                              <p:par>
                                <p:cTn id="7" presetID="1" presetClass="path" presetSubtype="0" repeatCount="indefinite" fill="hold" grpId="0" nodeType="withEffect">
                                  <p:stCondLst>
                                    <p:cond delay="0"/>
                                  </p:stCondLst>
                                  <p:childTnLst>
                                    <p:animMotion origin="layout" path="M -1.66667E-6 -3.33333E-6 C 0.00556 -3.33333E-6 0.0099 0.00324 0.0099 0.00764 C 0.0099 0.01181 0.00556 0.01551 -1.66667E-6 0.01551 C -0.00521 0.01551 -0.00937 0.01181 -0.00937 0.00764 C -0.00937 0.00324 -0.00521 -3.33333E-6 -1.66667E-6 -3.33333E-6 Z " pathEditMode="relative" rAng="0" ptsTypes="fffff">
                                      <p:cBhvr>
                                        <p:cTn id="8" dur="5000" fill="hold"/>
                                        <p:tgtEl>
                                          <p:spTgt spid="152584"/>
                                        </p:tgtEl>
                                        <p:attrNameLst>
                                          <p:attrName>ppt_x</p:attrName>
                                          <p:attrName>ppt_y</p:attrName>
                                        </p:attrNameLst>
                                      </p:cBhvr>
                                      <p:rCtr x="17" y="764"/>
                                    </p:animMotion>
                                  </p:childTnLst>
                                </p:cTn>
                              </p:par>
                              <p:par>
                                <p:cTn id="9" presetID="1" presetClass="path" presetSubtype="0" repeatCount="indefinite" fill="hold" grpId="0" nodeType="withEffect">
                                  <p:stCondLst>
                                    <p:cond delay="0"/>
                                  </p:stCondLst>
                                  <p:childTnLst>
                                    <p:animMotion origin="layout" path="M -0.00451 0.02222 C -0.00451 0.01226 -0.0026 0.00393 -0.00035 0.00393 C 0.00191 0.00393 0.00365 0.01226 0.00365 0.02222 C 0.00365 0.03194 0.00191 0.03981 -0.00035 0.03981 C -0.0026 0.03981 -0.00451 0.03194 -0.00451 0.02222 Z " pathEditMode="relative" rAng="16200000" ptsTypes="fffff">
                                      <p:cBhvr>
                                        <p:cTn id="10" dur="5000" fill="hold"/>
                                        <p:tgtEl>
                                          <p:spTgt spid="152585"/>
                                        </p:tgtEl>
                                        <p:attrNameLst>
                                          <p:attrName>ppt_x</p:attrName>
                                          <p:attrName>ppt_y</p:attrName>
                                        </p:attrNameLst>
                                      </p:cBhvr>
                                      <p:rCtr x="417" y="-23"/>
                                    </p:animMotion>
                                  </p:childTnLst>
                                </p:cTn>
                              </p:par>
                              <p:par>
                                <p:cTn id="11" presetID="1" presetClass="path" presetSubtype="0" repeatCount="indefinite" fill="hold" nodeType="withEffect">
                                  <p:stCondLst>
                                    <p:cond delay="0"/>
                                  </p:stCondLst>
                                  <p:childTnLst>
                                    <p:animMotion origin="layout" path="M 3.33333E-6 2.59259E-6 C 0.00225 2.59259E-6 0.00416 -0.0044 0.00416 -0.00926 C 0.00416 -0.01366 0.00225 -0.01783 3.33333E-6 -0.01783 C -0.00243 -0.01783 -0.00417 -0.01366 -0.00417 -0.00926 C -0.00417 -0.0044 -0.00243 2.59259E-6 3.33333E-6 2.59259E-6 Z " pathEditMode="relative" rAng="0" ptsTypes="fffff">
                                      <p:cBhvr>
                                        <p:cTn id="12" dur="3000" fill="hold"/>
                                        <p:tgtEl>
                                          <p:spTgt spid="152586"/>
                                        </p:tgtEl>
                                        <p:attrNameLst>
                                          <p:attrName>ppt_x</p:attrName>
                                          <p:attrName>ppt_y</p:attrName>
                                        </p:attrNameLst>
                                      </p:cBhvr>
                                      <p:rCtr x="0" y="-903"/>
                                    </p:animMotion>
                                  </p:childTnLst>
                                </p:cTn>
                              </p:par>
                              <p:par>
                                <p:cTn id="13" presetID="42" presetClass="path" presetSubtype="0" accel="50000" decel="50000" fill="hold" nodeType="withEffect">
                                  <p:stCondLst>
                                    <p:cond delay="0"/>
                                  </p:stCondLst>
                                  <p:childTnLst>
                                    <p:animMotion origin="layout" path="M 6.93889E-18 4.44444E-6 L 0.85 0.00555 " pathEditMode="relative" rAng="0" ptsTypes="AA">
                                      <p:cBhvr>
                                        <p:cTn id="14" dur="12000" fill="hold"/>
                                        <p:tgtEl>
                                          <p:spTgt spid="152587"/>
                                        </p:tgtEl>
                                        <p:attrNameLst>
                                          <p:attrName>ppt_x</p:attrName>
                                          <p:attrName>ppt_y</p:attrName>
                                        </p:attrNameLst>
                                      </p:cBhvr>
                                      <p:rCtr x="42500" y="278"/>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2579"/>
                                        </p:tgtEl>
                                        <p:attrNameLst>
                                          <p:attrName>style.visibility</p:attrName>
                                        </p:attrNameLst>
                                      </p:cBhvr>
                                      <p:to>
                                        <p:strVal val="visible"/>
                                      </p:to>
                                    </p:set>
                                    <p:animEffect transition="in" filter="wipe(left)">
                                      <p:cBhvr>
                                        <p:cTn id="19" dur="500"/>
                                        <p:tgtEl>
                                          <p:spTgt spid="152579"/>
                                        </p:tgtEl>
                                      </p:cBhvr>
                                    </p:animEffect>
                                  </p:childTnLst>
                                </p:cTn>
                              </p:par>
                            </p:childTnLst>
                          </p:cTn>
                        </p:par>
                        <p:par>
                          <p:cTn id="20" fill="hold" nodeType="afterGroup">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52580"/>
                                        </p:tgtEl>
                                        <p:attrNameLst>
                                          <p:attrName>style.visibility</p:attrName>
                                        </p:attrNameLst>
                                      </p:cBhvr>
                                      <p:to>
                                        <p:strVal val="visible"/>
                                      </p:to>
                                    </p:set>
                                    <p:animEffect transition="in" filter="wipe(left)">
                                      <p:cBhvr>
                                        <p:cTn id="23" dur="500"/>
                                        <p:tgtEl>
                                          <p:spTgt spid="152580"/>
                                        </p:tgtEl>
                                      </p:cBhvr>
                                    </p:animEffect>
                                  </p:childTnLst>
                                </p:cTn>
                              </p:par>
                            </p:childTnLst>
                          </p:cTn>
                        </p:par>
                        <p:par>
                          <p:cTn id="24" fill="hold" nodeType="afterGroup">
                            <p:stCondLst>
                              <p:cond delay="1000"/>
                            </p:stCondLst>
                            <p:childTnLst>
                              <p:par>
                                <p:cTn id="25" presetID="35" presetClass="emph" presetSubtype="0" repeatCount="indefinite" fill="hold" grpId="1" nodeType="afterEffect">
                                  <p:stCondLst>
                                    <p:cond delay="0"/>
                                  </p:stCondLst>
                                  <p:endCondLst>
                                    <p:cond evt="onNext" delay="0">
                                      <p:tgtEl>
                                        <p:sldTgt/>
                                      </p:tgtEl>
                                    </p:cond>
                                  </p:endCondLst>
                                  <p:childTnLst>
                                    <p:anim calcmode="discrete" valueType="str">
                                      <p:cBhvr>
                                        <p:cTn id="26" dur="1000" fill="hold"/>
                                        <p:tgtEl>
                                          <p:spTgt spid="152579"/>
                                        </p:tgtEl>
                                        <p:attrNameLst>
                                          <p:attrName>style.visibility</p:attrName>
                                        </p:attrNameLst>
                                      </p:cBhvr>
                                      <p:tavLst>
                                        <p:tav tm="0">
                                          <p:val>
                                            <p:strVal val="hidden"/>
                                          </p:val>
                                        </p:tav>
                                        <p:tav tm="50000">
                                          <p:val>
                                            <p:strVal val="visible"/>
                                          </p:val>
                                        </p:tav>
                                      </p:tavLst>
                                    </p:anim>
                                  </p:childTnLst>
                                </p:cTn>
                              </p:par>
                              <p:par>
                                <p:cTn id="27" presetID="35" presetClass="emph" presetSubtype="0" repeatCount="indefinite" fill="hold" grpId="1" nodeType="withEffect">
                                  <p:stCondLst>
                                    <p:cond delay="0"/>
                                  </p:stCondLst>
                                  <p:endCondLst>
                                    <p:cond evt="onNext" delay="0">
                                      <p:tgtEl>
                                        <p:sldTgt/>
                                      </p:tgtEl>
                                    </p:cond>
                                  </p:endCondLst>
                                  <p:childTnLst>
                                    <p:anim calcmode="discrete" valueType="str">
                                      <p:cBhvr>
                                        <p:cTn id="28" dur="1000" fill="hold"/>
                                        <p:tgtEl>
                                          <p:spTgt spid="15258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animBg="1"/>
      <p:bldP spid="152579" grpId="1" animBg="1"/>
      <p:bldP spid="152580" grpId="0" animBg="1"/>
      <p:bldP spid="152580" grpId="1" animBg="1"/>
      <p:bldP spid="152584" grpId="0"/>
      <p:bldP spid="15258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00706" name="Rectangle 2"/>
          <p:cNvSpPr>
            <a:spLocks noChangeArrowheads="1"/>
          </p:cNvSpPr>
          <p:nvPr/>
        </p:nvSpPr>
        <p:spPr bwMode="auto">
          <a:xfrm rot="-5400000">
            <a:off x="5846619" y="-4170221"/>
            <a:ext cx="1524000" cy="10169239"/>
          </a:xfrm>
          <a:prstGeom prst="rect">
            <a:avLst/>
          </a:prstGeom>
          <a:solidFill>
            <a:srgbClr val="0000FF">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defRPr/>
            </a:pPr>
            <a:r>
              <a:rPr lang="en-US" sz="4400" b="1" u="sng" dirty="0" smtClean="0">
                <a:solidFill>
                  <a:schemeClr val="bg1"/>
                </a:solidFill>
                <a:latin typeface="Verdana" pitchFamily="34" charset="0"/>
              </a:rPr>
              <a:t>Cation</a:t>
            </a:r>
            <a:r>
              <a:rPr lang="en-US" sz="3200" b="1" dirty="0" smtClean="0">
                <a:solidFill>
                  <a:schemeClr val="bg1"/>
                </a:solidFill>
                <a:latin typeface="Verdana" pitchFamily="34" charset="0"/>
              </a:rPr>
              <a:t> </a:t>
            </a:r>
            <a:endParaRPr lang="en-US" sz="3200" b="1" dirty="0">
              <a:solidFill>
                <a:schemeClr val="bg1"/>
              </a:solidFill>
              <a:latin typeface="Verdana" pitchFamily="34" charset="0"/>
            </a:endParaRPr>
          </a:p>
          <a:p>
            <a:pPr>
              <a:defRPr/>
            </a:pPr>
            <a:r>
              <a:rPr lang="en-US" sz="3200" b="1" dirty="0">
                <a:solidFill>
                  <a:schemeClr val="bg1"/>
                </a:solidFill>
                <a:latin typeface="Verdana" pitchFamily="34" charset="0"/>
              </a:rPr>
              <a:t>an ion with a positive</a:t>
            </a:r>
            <a:r>
              <a:rPr lang="en-US" sz="3200" dirty="0">
                <a:solidFill>
                  <a:schemeClr val="bg1"/>
                </a:solidFill>
                <a:latin typeface="Verdana" pitchFamily="34" charset="0"/>
              </a:rPr>
              <a:t> </a:t>
            </a:r>
            <a:r>
              <a:rPr lang="en-US" sz="3200" b="1" dirty="0">
                <a:solidFill>
                  <a:schemeClr val="bg1"/>
                </a:solidFill>
                <a:latin typeface="Verdana" pitchFamily="34" charset="0"/>
              </a:rPr>
              <a:t>charge</a:t>
            </a:r>
            <a:r>
              <a:rPr lang="en-US" sz="3200" b="1" dirty="0">
                <a:latin typeface="Verdana" pitchFamily="34" charset="0"/>
              </a:rPr>
              <a:t>.</a:t>
            </a:r>
          </a:p>
          <a:p>
            <a:pPr algn="ctr" eaLnBrk="1" fontAlgn="base" hangingPunct="1">
              <a:spcBef>
                <a:spcPct val="0"/>
              </a:spcBef>
              <a:spcAft>
                <a:spcPct val="0"/>
              </a:spcAft>
            </a:pPr>
            <a:endParaRPr lang="en-US" altLang="en-US" sz="3200" b="1" dirty="0">
              <a:solidFill>
                <a:srgbClr val="BBE0E3"/>
              </a:solidFill>
            </a:endParaRPr>
          </a:p>
        </p:txBody>
      </p:sp>
      <p:sp>
        <p:nvSpPr>
          <p:cNvPr id="200707" name="AutoShape 3"/>
          <p:cNvSpPr>
            <a:spLocks noChangeArrowheads="1"/>
          </p:cNvSpPr>
          <p:nvPr/>
        </p:nvSpPr>
        <p:spPr bwMode="auto">
          <a:xfrm>
            <a:off x="2133600" y="1676400"/>
            <a:ext cx="7772400" cy="4648200"/>
          </a:xfrm>
          <a:prstGeom prst="octagon">
            <a:avLst>
              <a:gd name="adj" fmla="val 10690"/>
            </a:avLst>
          </a:prstGeom>
          <a:noFill/>
          <a:ln w="9525">
            <a:solidFill>
              <a:schemeClr val="bg1"/>
            </a:solidFill>
            <a:miter lim="800000"/>
            <a:headEnd/>
            <a:tailEnd/>
          </a:ln>
          <a:effectLst/>
          <a:scene3d>
            <a:camera prst="legacyObliqueTopRight"/>
            <a:lightRig rig="legacyNormal3" dir="r"/>
          </a:scene3d>
          <a:sp3d extrusionH="277800" prstMaterial="legacyPlastic">
            <a:bevelT w="13500" h="13500" prst="angle"/>
            <a:bevelB w="13500" h="13500" prst="angle"/>
            <a:extrusionClr>
              <a:srgbClr val="CC0000"/>
            </a:extrusionClr>
          </a:sp3d>
        </p:spPr>
        <p:txBody>
          <a:bodyPr wrap="none" anchor="ctr">
            <a:flatTx/>
          </a:bodyPr>
          <a:lstStyle/>
          <a:p>
            <a:pPr fontAlgn="base">
              <a:spcBef>
                <a:spcPct val="0"/>
              </a:spcBef>
              <a:spcAft>
                <a:spcPct val="0"/>
              </a:spcAft>
              <a:defRPr/>
            </a:pP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H</a:t>
            </a:r>
            <a:r>
              <a:rPr lang="en-US" sz="4800" b="1" baseline="30000"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a:t>
            </a: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48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Hydrogen ion</a:t>
            </a:r>
            <a:endPar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endParaRPr>
          </a:p>
          <a:p>
            <a:pPr fontAlgn="base">
              <a:spcBef>
                <a:spcPct val="0"/>
              </a:spcBef>
              <a:spcAft>
                <a:spcPct val="0"/>
              </a:spcAft>
              <a:defRPr/>
            </a:pP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Na</a:t>
            </a:r>
            <a:r>
              <a:rPr lang="en-US" sz="4800" b="1" baseline="30000"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a:t>
            </a: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48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Sodium </a:t>
            </a: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ion</a:t>
            </a:r>
          </a:p>
          <a:p>
            <a:pPr fontAlgn="base">
              <a:spcBef>
                <a:spcPct val="0"/>
              </a:spcBef>
              <a:spcAft>
                <a:spcPct val="0"/>
              </a:spcAft>
              <a:defRPr/>
            </a:pP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Mg</a:t>
            </a:r>
            <a:r>
              <a:rPr lang="en-US" sz="4800" b="1" baseline="30000"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+2</a:t>
            </a: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48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Magnesium </a:t>
            </a: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ion</a:t>
            </a:r>
          </a:p>
          <a:p>
            <a:pPr fontAlgn="base">
              <a:spcBef>
                <a:spcPct val="0"/>
              </a:spcBef>
              <a:spcAft>
                <a:spcPct val="0"/>
              </a:spcAft>
              <a:defRPr/>
            </a:pP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Ca</a:t>
            </a:r>
            <a:r>
              <a:rPr lang="en-US" sz="4800" b="1" baseline="30000"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+2</a:t>
            </a: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48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Calcium </a:t>
            </a: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ion 	</a:t>
            </a:r>
          </a:p>
          <a:p>
            <a:pPr fontAlgn="base">
              <a:spcBef>
                <a:spcPct val="0"/>
              </a:spcBef>
              <a:spcAft>
                <a:spcPct val="0"/>
              </a:spcAft>
              <a:defRPr/>
            </a:pP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Ag</a:t>
            </a:r>
            <a:r>
              <a:rPr lang="en-US" sz="4800" b="1" baseline="30000"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+2</a:t>
            </a: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	</a:t>
            </a:r>
            <a:r>
              <a:rPr lang="en-US" sz="4800" b="1" dirty="0" smtClean="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Silver </a:t>
            </a:r>
            <a:r>
              <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rPr>
              <a:t>ion</a:t>
            </a:r>
            <a:endParaRPr lang="en-US" sz="4800" b="1" u="sng"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endParaRPr>
          </a:p>
          <a:p>
            <a:pPr fontAlgn="base">
              <a:spcBef>
                <a:spcPct val="0"/>
              </a:spcBef>
              <a:spcAft>
                <a:spcPct val="0"/>
              </a:spcAft>
              <a:defRPr/>
            </a:pPr>
            <a:endParaRPr lang="en-US" sz="4800" b="1" dirty="0">
              <a:solidFill>
                <a:srgbClr val="CC0000"/>
              </a:solidFill>
              <a:effectDag name="">
                <a:cont type="tree" name="">
                  <a:effect ref="fillLine"/>
                  <a:outerShdw dist="38100" dir="13500000" algn="br">
                    <a:srgbClr val="FF5555"/>
                  </a:outerShdw>
                </a:cont>
                <a:cont type="tree" name="">
                  <a:effect ref="fillLine"/>
                  <a:outerShdw dist="38100" dir="2700000" algn="tl">
                    <a:srgbClr val="7A0000"/>
                  </a:outerShdw>
                </a:cont>
                <a:effect ref="fillLine"/>
              </a:effectDag>
              <a:latin typeface="Garamond" pitchFamily="18" charset="0"/>
            </a:endParaRPr>
          </a:p>
        </p:txBody>
      </p:sp>
    </p:spTree>
    <p:extLst>
      <p:ext uri="{BB962C8B-B14F-4D97-AF65-F5344CB8AC3E}">
        <p14:creationId xmlns:p14="http://schemas.microsoft.com/office/powerpoint/2010/main" val="183278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00707"/>
                                        </p:tgtEl>
                                        <p:attrNameLst>
                                          <p:attrName>style.visibility</p:attrName>
                                        </p:attrNameLst>
                                      </p:cBhvr>
                                      <p:to>
                                        <p:strVal val="visible"/>
                                      </p:to>
                                    </p:set>
                                    <p:anim calcmode="lin" valueType="num">
                                      <p:cBhvr>
                                        <p:cTn id="7" dur="500" fill="hold"/>
                                        <p:tgtEl>
                                          <p:spTgt spid="20070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00707"/>
                                        </p:tgtEl>
                                        <p:attrNameLst>
                                          <p:attrName>ppt_y</p:attrName>
                                        </p:attrNameLst>
                                      </p:cBhvr>
                                      <p:tavLst>
                                        <p:tav tm="0">
                                          <p:val>
                                            <p:strVal val="#ppt_y"/>
                                          </p:val>
                                        </p:tav>
                                        <p:tav tm="100000">
                                          <p:val>
                                            <p:strVal val="#ppt_y"/>
                                          </p:val>
                                        </p:tav>
                                      </p:tavLst>
                                    </p:anim>
                                    <p:anim calcmode="lin" valueType="num">
                                      <p:cBhvr>
                                        <p:cTn id="9" dur="500" fill="hold"/>
                                        <p:tgtEl>
                                          <p:spTgt spid="20070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0070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00707"/>
                                        </p:tgtEl>
                                      </p:cBhvr>
                                    </p:animEffect>
                                  </p:childTnLst>
                                </p:cTn>
                              </p:par>
                              <p:par>
                                <p:cTn id="12" presetID="59" presetClass="path" presetSubtype="0" accel="50000" decel="50000" autoRev="1" fill="hold" grpId="0" nodeType="withEffect">
                                  <p:stCondLst>
                                    <p:cond delay="0"/>
                                  </p:stCondLst>
                                  <p:childTnLst>
                                    <p:animMotion origin="layout" path="M 2.77556E-17 1.48148E-6 C 2.77556E-17 -0.00625 0.01337 -0.01088 0.02986 -0.01088 C 0.04688 -0.01088 0.06042 -0.00625 0.06042 1.48148E-6 C 0.06042 0.00648 0.07378 0.01134 0.0908 0.01134 C 0.10729 0.01134 0.12083 0.00648 0.12083 1.48148E-6 " pathEditMode="relative" rAng="0" ptsTypes="fffff">
                                      <p:cBhvr>
                                        <p:cTn id="13" dur="5000" fill="hold"/>
                                        <p:tgtEl>
                                          <p:spTgt spid="200706"/>
                                        </p:tgtEl>
                                        <p:attrNameLst>
                                          <p:attrName>ppt_x</p:attrName>
                                          <p:attrName>ppt_y</p:attrName>
                                        </p:attrNameLst>
                                      </p:cBhvr>
                                      <p:rCtr x="604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animBg="1"/>
      <p:bldP spid="20070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754" name="AutoShape 2"/>
          <p:cNvSpPr>
            <a:spLocks noChangeArrowheads="1"/>
          </p:cNvSpPr>
          <p:nvPr/>
        </p:nvSpPr>
        <p:spPr bwMode="auto">
          <a:xfrm>
            <a:off x="3886200" y="914400"/>
            <a:ext cx="6019800" cy="4114800"/>
          </a:xfrm>
          <a:prstGeom prst="octagon">
            <a:avLst>
              <a:gd name="adj" fmla="val 10690"/>
            </a:avLst>
          </a:prstGeom>
          <a:solidFill>
            <a:schemeClr val="bg1"/>
          </a:solidFill>
          <a:ln w="9525">
            <a:miter lim="800000"/>
            <a:headEnd/>
            <a:tailEnd/>
          </a:ln>
          <a:effectLst/>
          <a:scene3d>
            <a:camera prst="legacyObliqueTopRight"/>
            <a:lightRig rig="legacyNormal3" dir="r"/>
          </a:scene3d>
          <a:sp3d extrusionH="277800" prstMaterial="legacyPlastic">
            <a:bevelT w="13500" h="13500" prst="angle"/>
            <a:bevelB w="13500" h="13500" prst="angle"/>
            <a:extrusionClr>
              <a:srgbClr val="00BE00"/>
            </a:extrusionClr>
          </a:sp3d>
        </p:spPr>
        <p:txBody>
          <a:bodyPr wrap="none" anchor="ctr">
            <a:flatTx/>
          </a:bodyPr>
          <a:lstStyle/>
          <a:p>
            <a:pPr fontAlgn="base">
              <a:spcBef>
                <a:spcPct val="0"/>
              </a:spcBef>
              <a:spcAft>
                <a:spcPct val="0"/>
              </a:spcAft>
              <a:defRPr/>
            </a:pPr>
            <a:r>
              <a:rPr lang="en-US" sz="6000" b="1">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F</a:t>
            </a:r>
            <a:r>
              <a:rPr lang="en-US" sz="6000" b="1" baseline="30000">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-1</a:t>
            </a:r>
            <a:r>
              <a:rPr lang="en-US" sz="6000" b="1">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		Fluoride</a:t>
            </a:r>
          </a:p>
          <a:p>
            <a:pPr fontAlgn="base">
              <a:spcBef>
                <a:spcPct val="0"/>
              </a:spcBef>
              <a:spcAft>
                <a:spcPct val="0"/>
              </a:spcAft>
              <a:defRPr/>
            </a:pPr>
            <a:r>
              <a:rPr lang="en-US" sz="6000" b="1">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Cl</a:t>
            </a:r>
            <a:r>
              <a:rPr lang="en-US" sz="6000" b="1" baseline="30000">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-1</a:t>
            </a:r>
            <a:r>
              <a:rPr lang="en-US" sz="6000" b="1">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	Chloride</a:t>
            </a:r>
          </a:p>
          <a:p>
            <a:pPr fontAlgn="base">
              <a:spcBef>
                <a:spcPct val="0"/>
              </a:spcBef>
              <a:spcAft>
                <a:spcPct val="0"/>
              </a:spcAft>
              <a:defRPr/>
            </a:pPr>
            <a:r>
              <a:rPr lang="en-US" sz="6000" b="1">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Br</a:t>
            </a:r>
            <a:r>
              <a:rPr lang="en-US" sz="6000" b="1" baseline="30000">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-1</a:t>
            </a:r>
            <a:r>
              <a:rPr lang="en-US" sz="6000" b="1">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	Bromide</a:t>
            </a:r>
          </a:p>
          <a:p>
            <a:pPr fontAlgn="base">
              <a:spcBef>
                <a:spcPct val="0"/>
              </a:spcBef>
              <a:spcAft>
                <a:spcPct val="0"/>
              </a:spcAft>
              <a:defRPr/>
            </a:pPr>
            <a:r>
              <a:rPr lang="en-US" sz="6000" b="1">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I</a:t>
            </a:r>
            <a:r>
              <a:rPr lang="en-US" sz="6000" b="1" baseline="30000">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-1</a:t>
            </a:r>
            <a:r>
              <a:rPr lang="en-US" sz="6000" b="1">
                <a:solidFill>
                  <a:srgbClr val="00BE00"/>
                </a:solidFill>
                <a:effectDag name="">
                  <a:cont type="tree" name="">
                    <a:effect ref="fillLine"/>
                    <a:outerShdw dist="38100" dir="13500000" algn="br">
                      <a:srgbClr val="55FF55"/>
                    </a:outerShdw>
                  </a:cont>
                  <a:cont type="tree" name="">
                    <a:effect ref="fillLine"/>
                    <a:outerShdw dist="38100" dir="2700000" algn="tl">
                      <a:srgbClr val="007200"/>
                    </a:outerShdw>
                  </a:cont>
                  <a:effect ref="fillLine"/>
                </a:effectDag>
                <a:latin typeface="Garamond" pitchFamily="18" charset="0"/>
              </a:rPr>
              <a:t>		Iodide</a:t>
            </a:r>
          </a:p>
        </p:txBody>
      </p:sp>
      <p:sp>
        <p:nvSpPr>
          <p:cNvPr id="202755" name="Rectangle 3"/>
          <p:cNvSpPr>
            <a:spLocks noChangeArrowheads="1"/>
          </p:cNvSpPr>
          <p:nvPr/>
        </p:nvSpPr>
        <p:spPr bwMode="auto">
          <a:xfrm rot="-5400000">
            <a:off x="2324100" y="-647700"/>
            <a:ext cx="762000" cy="2362200"/>
          </a:xfrm>
          <a:prstGeom prst="rect">
            <a:avLst/>
          </a:prstGeom>
          <a:ln/>
          <a:extLst/>
        </p:spPr>
        <p:style>
          <a:lnRef idx="2">
            <a:schemeClr val="dk1"/>
          </a:lnRef>
          <a:fillRef idx="1">
            <a:schemeClr val="lt1"/>
          </a:fillRef>
          <a:effectRef idx="0">
            <a:schemeClr val="dk1"/>
          </a:effectRef>
          <a:fontRef idx="minor">
            <a:schemeClr val="dk1"/>
          </a:fontRef>
        </p:style>
        <p:txBody>
          <a:bodyPr vert="eaVert" wrap="none" anchor="ct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4800" dirty="0">
                <a:ln w="0"/>
                <a:effectLst>
                  <a:outerShdw blurRad="38100" dist="19050" dir="2700000" algn="tl" rotWithShape="0">
                    <a:schemeClr val="dk1">
                      <a:alpha val="40000"/>
                    </a:schemeClr>
                  </a:outerShdw>
                </a:effectLst>
              </a:rPr>
              <a:t>Anions</a:t>
            </a:r>
          </a:p>
        </p:txBody>
      </p:sp>
      <p:sp>
        <p:nvSpPr>
          <p:cNvPr id="202756" name="Rectangle 4"/>
          <p:cNvSpPr>
            <a:spLocks noChangeArrowheads="1"/>
          </p:cNvSpPr>
          <p:nvPr/>
        </p:nvSpPr>
        <p:spPr bwMode="auto">
          <a:xfrm rot="-5400000">
            <a:off x="7010400" y="3657600"/>
            <a:ext cx="762000" cy="4267200"/>
          </a:xfrm>
          <a:prstGeom prst="rect">
            <a:avLst/>
          </a:prstGeom>
          <a:solidFill>
            <a:srgbClr val="339966">
              <a:alpha val="39999"/>
            </a:srgbClr>
          </a:solidFill>
          <a:ln w="9525">
            <a:miter lim="800000"/>
            <a:headEnd/>
            <a:tailEnd/>
          </a:ln>
          <a:scene3d>
            <a:camera prst="legacyObliqueTopRight">
              <a:rot lat="0" lon="21299997" rev="0"/>
            </a:camera>
            <a:lightRig rig="legacyFlat3" dir="b"/>
          </a:scene3d>
          <a:sp3d extrusionH="227000" prstMaterial="legacyMatte">
            <a:bevelT w="13500" h="13500" prst="angle"/>
            <a:bevelB w="13500" h="13500" prst="angle"/>
            <a:extrusionClr>
              <a:srgbClr val="339966"/>
            </a:extrusionClr>
            <a:contourClr>
              <a:srgbClr val="339966"/>
            </a:contourClr>
          </a:sp3d>
        </p:spPr>
        <p:txBody>
          <a:bodyPr vert="eaVert" wrap="none" anchor="ctr">
            <a:flatTx/>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4800" b="1" dirty="0">
                <a:solidFill>
                  <a:srgbClr val="189715"/>
                </a:solidFill>
              </a:rPr>
              <a:t>The Halogens</a:t>
            </a:r>
          </a:p>
        </p:txBody>
      </p:sp>
    </p:spTree>
    <p:extLst>
      <p:ext uri="{BB962C8B-B14F-4D97-AF65-F5344CB8AC3E}">
        <p14:creationId xmlns:p14="http://schemas.microsoft.com/office/powerpoint/2010/main" val="810975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202754"/>
                                        </p:tgtEl>
                                        <p:attrNameLst>
                                          <p:attrName>style.visibility</p:attrName>
                                        </p:attrNameLst>
                                      </p:cBhvr>
                                      <p:to>
                                        <p:strVal val="visible"/>
                                      </p:to>
                                    </p:set>
                                    <p:anim calcmode="lin" valueType="num">
                                      <p:cBhvr>
                                        <p:cTn id="7" dur="500" fill="hold"/>
                                        <p:tgtEl>
                                          <p:spTgt spid="20275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02754"/>
                                        </p:tgtEl>
                                        <p:attrNameLst>
                                          <p:attrName>ppt_y</p:attrName>
                                        </p:attrNameLst>
                                      </p:cBhvr>
                                      <p:tavLst>
                                        <p:tav tm="0">
                                          <p:val>
                                            <p:strVal val="#ppt_y"/>
                                          </p:val>
                                        </p:tav>
                                        <p:tav tm="100000">
                                          <p:val>
                                            <p:strVal val="#ppt_y"/>
                                          </p:val>
                                        </p:tav>
                                      </p:tavLst>
                                    </p:anim>
                                    <p:anim calcmode="lin" valueType="num">
                                      <p:cBhvr>
                                        <p:cTn id="9" dur="500" fill="hold"/>
                                        <p:tgtEl>
                                          <p:spTgt spid="20275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0275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02754"/>
                                        </p:tgtEl>
                                      </p:cBhvr>
                                    </p:animEffect>
                                  </p:childTnLst>
                                </p:cTn>
                              </p:par>
                              <p:par>
                                <p:cTn id="12" presetID="59" presetClass="path" presetSubtype="0" repeatCount="indefinite" accel="50000" decel="50000" autoRev="1" fill="hold" grpId="0" nodeType="withEffect">
                                  <p:stCondLst>
                                    <p:cond delay="0"/>
                                  </p:stCondLst>
                                  <p:childTnLst>
                                    <p:animMotion origin="layout" path="M 2.77556E-17 1.48148E-6 C 2.77556E-17 -0.00625 0.01337 -0.01088 0.02986 -0.01088 C 0.04688 -0.01088 0.06042 -0.00625 0.06042 1.48148E-6 C 0.06042 0.00648 0.07378 0.01134 0.0908 0.01134 C 0.10729 0.01134 0.12083 0.00648 0.12083 1.48148E-6 " pathEditMode="relative" rAng="0" ptsTypes="fffff">
                                      <p:cBhvr>
                                        <p:cTn id="13" dur="5000" fill="hold"/>
                                        <p:tgtEl>
                                          <p:spTgt spid="202755"/>
                                        </p:tgtEl>
                                        <p:attrNameLst>
                                          <p:attrName>ppt_x</p:attrName>
                                          <p:attrName>ppt_y</p:attrName>
                                        </p:attrNameLst>
                                      </p:cBhvr>
                                      <p:rCtr x="6042" y="23"/>
                                    </p:animMotion>
                                  </p:childTnLst>
                                </p:cTn>
                              </p:par>
                              <p:par>
                                <p:cTn id="14" presetID="59" presetClass="path" presetSubtype="0" repeatCount="indefinite" autoRev="1" fill="hold" grpId="0" nodeType="withEffect">
                                  <p:stCondLst>
                                    <p:cond delay="0"/>
                                  </p:stCondLst>
                                  <p:childTnLst>
                                    <p:animMotion origin="layout" path="M 0.03142 -0.00856 C 0.03142 -0.0148 0.01336 -0.01087 0.02986 -0.01087 C 0.04687 -0.01087 0.05364 0.00439 0.05364 0.01063 C 0.05364 0.01711 0.07378 0.01133 0.0908 0.01133 C 0.10729 0.01133 0.07413 0.01271 0.07413 0.00624 " pathEditMode="relative" rAng="0" ptsTypes="fffff">
                                      <p:cBhvr>
                                        <p:cTn id="15" dur="7000" spd="-100000" fill="hold"/>
                                        <p:tgtEl>
                                          <p:spTgt spid="202756"/>
                                        </p:tgtEl>
                                        <p:attrNameLst>
                                          <p:attrName>ppt_x</p:attrName>
                                          <p:attrName>ppt_y</p:attrName>
                                        </p:attrNameLst>
                                      </p:cBhvr>
                                      <p:rCtr x="2882" y="9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animBg="1"/>
      <p:bldP spid="202755" grpId="0" animBg="1"/>
      <p:bldP spid="20275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SEPARATION TECHNIQUES</a:t>
            </a:r>
            <a:endParaRPr lang="en-US" dirty="0"/>
          </a:p>
        </p:txBody>
      </p:sp>
      <p:sp>
        <p:nvSpPr>
          <p:cNvPr id="5" name="Content Placeholder 4"/>
          <p:cNvSpPr>
            <a:spLocks noGrp="1"/>
          </p:cNvSpPr>
          <p:nvPr>
            <p:ph idx="1"/>
          </p:nvPr>
        </p:nvSpPr>
        <p:spPr/>
        <p:txBody>
          <a:bodyPr>
            <a:normAutofit/>
          </a:bodyPr>
          <a:lstStyle/>
          <a:p>
            <a:r>
              <a:rPr lang="en-US" sz="4400" dirty="0" smtClean="0"/>
              <a:t>Learning Outcomes:</a:t>
            </a:r>
          </a:p>
          <a:p>
            <a:r>
              <a:rPr lang="en-US" sz="4400" dirty="0" smtClean="0"/>
              <a:t>- define mixtures;</a:t>
            </a:r>
          </a:p>
          <a:p>
            <a:r>
              <a:rPr lang="en-US" sz="4400" dirty="0" smtClean="0"/>
              <a:t>- mention properties of mixtures;</a:t>
            </a:r>
          </a:p>
          <a:p>
            <a:r>
              <a:rPr lang="en-US" sz="4400" dirty="0" smtClean="0"/>
              <a:t>Mention types of separation techniques and types of mixtures separated by each.</a:t>
            </a:r>
            <a:endParaRPr lang="en-US" sz="4400" dirty="0"/>
          </a:p>
        </p:txBody>
      </p:sp>
    </p:spTree>
    <p:extLst>
      <p:ext uri="{BB962C8B-B14F-4D97-AF65-F5344CB8AC3E}">
        <p14:creationId xmlns:p14="http://schemas.microsoft.com/office/powerpoint/2010/main" val="6299035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8440" y="29845"/>
            <a:ext cx="4099560" cy="305435"/>
          </a:xfrm>
        </p:spPr>
        <p:txBody>
          <a:bodyPr>
            <a:noAutofit/>
          </a:bodyPr>
          <a:lstStyle/>
          <a:p>
            <a:r>
              <a:rPr lang="en-US" sz="2800" b="1" u="sng" dirty="0">
                <a:effectLst>
                  <a:outerShdw blurRad="38100" dist="38100" dir="2700000" algn="tl">
                    <a:srgbClr val="000000">
                      <a:alpha val="43137"/>
                    </a:srgbClr>
                  </a:outerShdw>
                </a:effectLst>
              </a:rPr>
              <a:t>SEPARATION TECHNIQUES</a:t>
            </a:r>
          </a:p>
        </p:txBody>
      </p:sp>
      <p:sp>
        <p:nvSpPr>
          <p:cNvPr id="3" name="Content Placeholder 2"/>
          <p:cNvSpPr>
            <a:spLocks noGrp="1"/>
          </p:cNvSpPr>
          <p:nvPr>
            <p:ph idx="1"/>
          </p:nvPr>
        </p:nvSpPr>
        <p:spPr>
          <a:xfrm>
            <a:off x="792480" y="271252"/>
            <a:ext cx="10850880" cy="6675438"/>
          </a:xfrm>
        </p:spPr>
        <p:txBody>
          <a:bodyPr>
            <a:noAutofit/>
          </a:bodyPr>
          <a:lstStyle/>
          <a:p>
            <a:r>
              <a:rPr lang="en-US" sz="2400" b="1" u="sng" dirty="0" smtClean="0"/>
              <a:t>Types of Separation Techniques</a:t>
            </a:r>
            <a:r>
              <a:rPr lang="en-US" sz="2400" dirty="0" smtClean="0"/>
              <a:t>:</a:t>
            </a:r>
          </a:p>
          <a:p>
            <a:r>
              <a:rPr lang="en-US" sz="2400" b="1" u="sng" dirty="0" smtClean="0"/>
              <a:t>Technique</a:t>
            </a:r>
            <a:r>
              <a:rPr lang="en-US" sz="2400" dirty="0" smtClean="0"/>
              <a:t>:                            	 </a:t>
            </a:r>
            <a:r>
              <a:rPr lang="en-US" sz="2400" b="1" u="sng" dirty="0" smtClean="0"/>
              <a:t>To separate</a:t>
            </a:r>
            <a:r>
              <a:rPr lang="en-US" sz="2400" dirty="0" smtClean="0"/>
              <a:t>…</a:t>
            </a:r>
          </a:p>
          <a:p>
            <a:r>
              <a:rPr lang="en-US" sz="2400" dirty="0" smtClean="0"/>
              <a:t>Sieving                                   	 solids of different sizes.</a:t>
            </a:r>
          </a:p>
          <a:p>
            <a:r>
              <a:rPr lang="en-US" sz="2400" dirty="0" smtClean="0"/>
              <a:t>Sublimation                           	solids which sublime from other solids.</a:t>
            </a:r>
          </a:p>
          <a:p>
            <a:r>
              <a:rPr lang="en-US" sz="2400" dirty="0" smtClean="0"/>
              <a:t>Decantation,                      	   insoluble solids from liquids.</a:t>
            </a:r>
          </a:p>
          <a:p>
            <a:r>
              <a:rPr lang="en-US" sz="2400" dirty="0" smtClean="0"/>
              <a:t>Filtration, centrifugation.	Separate solid particles from   solutions</a:t>
            </a:r>
          </a:p>
          <a:p>
            <a:r>
              <a:rPr lang="en-US" sz="2400" dirty="0"/>
              <a:t>Evaporation,                                      soluble solid from solution</a:t>
            </a:r>
          </a:p>
          <a:p>
            <a:r>
              <a:rPr lang="en-US" sz="2400" dirty="0"/>
              <a:t>Crystallization;		</a:t>
            </a:r>
            <a:r>
              <a:rPr lang="en-US" sz="2400" dirty="0" smtClean="0"/>
              <a:t>Obtain </a:t>
            </a:r>
            <a:r>
              <a:rPr lang="en-US" sz="2400" dirty="0"/>
              <a:t>solids which are unstable </a:t>
            </a:r>
            <a:r>
              <a:rPr lang="en-US" sz="2400" dirty="0" smtClean="0"/>
              <a:t>to</a:t>
            </a:r>
            <a:r>
              <a:rPr lang="en-US" sz="2400" dirty="0"/>
              <a:t>	heat from solution</a:t>
            </a:r>
          </a:p>
          <a:p>
            <a:r>
              <a:rPr lang="en-US" sz="2400" dirty="0"/>
              <a:t>Fractional crystallization;	</a:t>
            </a:r>
            <a:r>
              <a:rPr lang="en-US" sz="2400" dirty="0" smtClean="0"/>
              <a:t>Solid </a:t>
            </a:r>
            <a:r>
              <a:rPr lang="en-US" sz="2400" dirty="0"/>
              <a:t>from a solution</a:t>
            </a:r>
          </a:p>
          <a:p>
            <a:r>
              <a:rPr lang="en-US" sz="2400" dirty="0"/>
              <a:t>Precipitation.		</a:t>
            </a:r>
            <a:r>
              <a:rPr lang="en-US" sz="2400" dirty="0" smtClean="0"/>
              <a:t> </a:t>
            </a:r>
            <a:r>
              <a:rPr lang="en-US" sz="2400" dirty="0"/>
              <a:t>Separating mixtures of different </a:t>
            </a:r>
            <a:r>
              <a:rPr lang="en-US" sz="2400" dirty="0" smtClean="0"/>
              <a:t>solubilities </a:t>
            </a:r>
            <a:r>
              <a:rPr lang="en-US" sz="2400" dirty="0"/>
              <a:t>in a solvent</a:t>
            </a:r>
          </a:p>
          <a:p>
            <a:r>
              <a:rPr lang="en-US" sz="2400" dirty="0"/>
              <a:t>Distillation                                         solvents from its solution</a:t>
            </a:r>
          </a:p>
          <a:p>
            <a:r>
              <a:rPr lang="en-US" sz="2400" dirty="0"/>
              <a:t>Fractional distillation                       miscible liquids of different boiling </a:t>
            </a:r>
            <a:r>
              <a:rPr lang="en-US" sz="2400" dirty="0" smtClean="0"/>
              <a:t> points</a:t>
            </a:r>
            <a:endParaRPr lang="en-US" sz="2400" dirty="0"/>
          </a:p>
          <a:p>
            <a:r>
              <a:rPr lang="en-US" sz="2400" dirty="0"/>
              <a:t>separating funnel                 </a:t>
            </a:r>
            <a:r>
              <a:rPr lang="en-US" sz="2400" dirty="0" smtClean="0"/>
              <a:t>	 </a:t>
            </a:r>
            <a:r>
              <a:rPr lang="en-US" sz="2400" dirty="0"/>
              <a:t>separate immiscible liquids.</a:t>
            </a:r>
          </a:p>
          <a:p>
            <a:r>
              <a:rPr lang="en-US" sz="2400" dirty="0"/>
              <a:t>Chromatography                                separate mixtures of coloured </a:t>
            </a:r>
            <a:r>
              <a:rPr lang="en-US" sz="2400" dirty="0" smtClean="0"/>
              <a:t>substances</a:t>
            </a:r>
            <a:endParaRPr lang="en-US" sz="2400" dirty="0"/>
          </a:p>
          <a:p>
            <a:endParaRPr lang="en-US" sz="2400" dirty="0"/>
          </a:p>
          <a:p>
            <a:endParaRPr lang="en-US" sz="2400" dirty="0"/>
          </a:p>
        </p:txBody>
      </p:sp>
      <p:cxnSp>
        <p:nvCxnSpPr>
          <p:cNvPr id="6" name="Straight Connector 5"/>
          <p:cNvCxnSpPr/>
          <p:nvPr/>
        </p:nvCxnSpPr>
        <p:spPr>
          <a:xfrm flipH="1">
            <a:off x="4377128" y="779489"/>
            <a:ext cx="14990" cy="5771213"/>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V="1">
            <a:off x="989351" y="1064302"/>
            <a:ext cx="7135318" cy="1499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V="1">
            <a:off x="1019332" y="1543987"/>
            <a:ext cx="7135318" cy="1499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985728" y="2083633"/>
            <a:ext cx="7135318" cy="1499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1045690" y="2503358"/>
            <a:ext cx="7135318" cy="1499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985728" y="3371358"/>
            <a:ext cx="7135318" cy="1499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985728" y="3896014"/>
            <a:ext cx="7135318" cy="1499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V="1">
            <a:off x="970740" y="4330729"/>
            <a:ext cx="7135318" cy="1499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985728" y="4821746"/>
            <a:ext cx="7135318" cy="1499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970740" y="5285012"/>
            <a:ext cx="7135318" cy="1499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V="1">
            <a:off x="985728" y="5671234"/>
            <a:ext cx="7135318" cy="1499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1019332" y="6225598"/>
            <a:ext cx="7135318" cy="1499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V="1">
            <a:off x="1045690" y="6710976"/>
            <a:ext cx="7135318" cy="149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6999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Evaporation,                                      soluble solid from solution</a:t>
            </a:r>
          </a:p>
          <a:p>
            <a:r>
              <a:rPr lang="en-US" dirty="0" smtClean="0"/>
              <a:t>Crystallization;			Obtain solids which are unstable to 						heat from solution</a:t>
            </a:r>
          </a:p>
          <a:p>
            <a:r>
              <a:rPr lang="en-US" dirty="0" smtClean="0"/>
              <a:t>Fractional crystallization;		Solid from a solution</a:t>
            </a:r>
          </a:p>
          <a:p>
            <a:r>
              <a:rPr lang="en-US" dirty="0" smtClean="0"/>
              <a:t>Precipitation</a:t>
            </a:r>
            <a:r>
              <a:rPr lang="en-US" dirty="0"/>
              <a:t>.			 Separating mixtures of different 						</a:t>
            </a:r>
            <a:r>
              <a:rPr lang="en-US" dirty="0" smtClean="0"/>
              <a:t>	solubilities </a:t>
            </a:r>
            <a:r>
              <a:rPr lang="en-US" dirty="0"/>
              <a:t>in a solvent</a:t>
            </a:r>
            <a:endParaRPr lang="en-US" dirty="0" smtClean="0"/>
          </a:p>
          <a:p>
            <a:r>
              <a:rPr lang="en-US" dirty="0" smtClean="0"/>
              <a:t>Distillation                                         solvents from its solution</a:t>
            </a:r>
          </a:p>
          <a:p>
            <a:r>
              <a:rPr lang="en-US" dirty="0" smtClean="0"/>
              <a:t>Fractional distillation                       miscible liquids of different boiling 						points</a:t>
            </a:r>
          </a:p>
          <a:p>
            <a:r>
              <a:rPr lang="en-US" dirty="0" smtClean="0"/>
              <a:t>separating </a:t>
            </a:r>
            <a:r>
              <a:rPr lang="en-US" dirty="0"/>
              <a:t>funnel                    separate immiscible liquids.</a:t>
            </a:r>
          </a:p>
          <a:p>
            <a:r>
              <a:rPr lang="en-US" dirty="0"/>
              <a:t>Chromatography                                separate mixtures of coloured 							substances</a:t>
            </a:r>
          </a:p>
          <a:p>
            <a:endParaRPr lang="en-US" dirty="0"/>
          </a:p>
        </p:txBody>
      </p:sp>
      <p:cxnSp>
        <p:nvCxnSpPr>
          <p:cNvPr id="5" name="Straight Connector 4"/>
          <p:cNvCxnSpPr/>
          <p:nvPr/>
        </p:nvCxnSpPr>
        <p:spPr>
          <a:xfrm flipH="1">
            <a:off x="4688114" y="1825625"/>
            <a:ext cx="30870" cy="43513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1919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084" y="-69398"/>
            <a:ext cx="11977915" cy="3691054"/>
          </a:xfrm>
        </p:spPr>
        <p:txBody>
          <a:bodyPr>
            <a:normAutofit fontScale="92500" lnSpcReduction="20000"/>
          </a:bodyPr>
          <a:lstStyle/>
          <a:p>
            <a:pPr marL="0" indent="0">
              <a:buNone/>
            </a:pPr>
            <a:endParaRPr lang="en-US" dirty="0"/>
          </a:p>
          <a:p>
            <a:pPr marL="0" indent="0">
              <a:buNone/>
            </a:pPr>
            <a:r>
              <a:rPr lang="en-US" dirty="0" smtClean="0"/>
              <a:t>1</a:t>
            </a:r>
            <a:r>
              <a:rPr lang="en-US" b="1" u="sng" dirty="0" smtClean="0"/>
              <a:t>.Sieving</a:t>
            </a:r>
            <a:r>
              <a:rPr lang="en-US" dirty="0" smtClean="0"/>
              <a:t>:  This method is used to separate solid particles of different sizes.</a:t>
            </a:r>
          </a:p>
          <a:p>
            <a:pPr marL="0" indent="0">
              <a:buNone/>
            </a:pPr>
            <a:r>
              <a:rPr lang="en-US" i="1" dirty="0" smtClean="0"/>
              <a:t>Apparatus</a:t>
            </a:r>
            <a:r>
              <a:rPr lang="en-US" dirty="0" smtClean="0"/>
              <a:t>: sieve with a mesh of a particular size.</a:t>
            </a:r>
          </a:p>
          <a:p>
            <a:pPr marL="0" indent="0">
              <a:buNone/>
            </a:pPr>
            <a:r>
              <a:rPr lang="en-US" i="1" dirty="0" smtClean="0"/>
              <a:t>Procedure</a:t>
            </a:r>
            <a:r>
              <a:rPr lang="en-US" dirty="0" smtClean="0"/>
              <a:t>:  the mixture is placed on the sieve and shake or is stirred. </a:t>
            </a:r>
          </a:p>
          <a:p>
            <a:pPr marL="0" indent="0">
              <a:buNone/>
            </a:pPr>
            <a:r>
              <a:rPr lang="en-US" i="1" dirty="0" smtClean="0"/>
              <a:t>Result</a:t>
            </a:r>
            <a:r>
              <a:rPr lang="en-US" dirty="0" smtClean="0"/>
              <a:t>: particles of the size of the sieve pass through the sieve while the bigger particles remain on the sieve.   </a:t>
            </a:r>
          </a:p>
          <a:p>
            <a:pPr marL="0" indent="0">
              <a:buNone/>
            </a:pPr>
            <a:r>
              <a:rPr lang="en-US" i="1" dirty="0"/>
              <a:t>Industrial application</a:t>
            </a:r>
            <a:r>
              <a:rPr lang="en-US" dirty="0"/>
              <a:t>: the method is applied in mining industries, </a:t>
            </a:r>
            <a:r>
              <a:rPr lang="en-US" dirty="0" err="1"/>
              <a:t>garri</a:t>
            </a:r>
            <a:r>
              <a:rPr lang="en-US" dirty="0"/>
              <a:t> industries in West Africa.</a:t>
            </a:r>
          </a:p>
          <a:p>
            <a:pPr marL="0" indent="0">
              <a:buNone/>
            </a:pPr>
            <a:r>
              <a:rPr lang="en-US" dirty="0" smtClean="0"/>
              <a:t>                  </a:t>
            </a:r>
            <a:endParaRPr lang="en-US" dirty="0"/>
          </a:p>
        </p:txBody>
      </p:sp>
      <p:pic>
        <p:nvPicPr>
          <p:cNvPr id="6" name="Picture 5"/>
          <p:cNvPicPr>
            <a:picLocks noChangeAspect="1"/>
          </p:cNvPicPr>
          <p:nvPr/>
        </p:nvPicPr>
        <p:blipFill>
          <a:blip r:embed="rId2"/>
          <a:stretch>
            <a:fillRect/>
          </a:stretch>
        </p:blipFill>
        <p:spPr>
          <a:xfrm>
            <a:off x="7491342" y="3398607"/>
            <a:ext cx="3359150" cy="3282048"/>
          </a:xfrm>
          <a:prstGeom prst="rect">
            <a:avLst/>
          </a:prstGeom>
        </p:spPr>
      </p:pic>
      <p:pic>
        <p:nvPicPr>
          <p:cNvPr id="7" name="Picture 6"/>
          <p:cNvPicPr>
            <a:picLocks noChangeAspect="1"/>
          </p:cNvPicPr>
          <p:nvPr/>
        </p:nvPicPr>
        <p:blipFill>
          <a:blip r:embed="rId3"/>
          <a:stretch>
            <a:fillRect/>
          </a:stretch>
        </p:blipFill>
        <p:spPr>
          <a:xfrm>
            <a:off x="2307771" y="3621656"/>
            <a:ext cx="4814520" cy="2835950"/>
          </a:xfrm>
          <a:prstGeom prst="rect">
            <a:avLst/>
          </a:prstGeom>
        </p:spPr>
      </p:pic>
    </p:spTree>
    <p:extLst>
      <p:ext uri="{BB962C8B-B14F-4D97-AF65-F5344CB8AC3E}">
        <p14:creationId xmlns:p14="http://schemas.microsoft.com/office/powerpoint/2010/main" val="414811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487" y="275308"/>
            <a:ext cx="11687628" cy="5997575"/>
          </a:xfrm>
        </p:spPr>
        <p:txBody>
          <a:bodyPr/>
          <a:lstStyle/>
          <a:p>
            <a:r>
              <a:rPr lang="en-US" dirty="0" smtClean="0"/>
              <a:t>2. </a:t>
            </a:r>
            <a:r>
              <a:rPr lang="en-US" b="1" u="sng" dirty="0" smtClean="0"/>
              <a:t>Magnetic separation</a:t>
            </a:r>
            <a:r>
              <a:rPr lang="en-US" dirty="0" smtClean="0"/>
              <a:t>: This is used to separate magnetic substances from non-magnetic particles.</a:t>
            </a:r>
          </a:p>
          <a:p>
            <a:r>
              <a:rPr lang="en-US" i="1" dirty="0" smtClean="0"/>
              <a:t>Apparatus</a:t>
            </a:r>
            <a:r>
              <a:rPr lang="en-US" dirty="0" smtClean="0"/>
              <a:t>: magnetic separator.</a:t>
            </a:r>
          </a:p>
          <a:p>
            <a:r>
              <a:rPr lang="en-US" i="1" dirty="0" smtClean="0"/>
              <a:t>Procedure</a:t>
            </a:r>
            <a:r>
              <a:rPr lang="en-US" dirty="0" smtClean="0"/>
              <a:t>: the mixture is poured on the separator.</a:t>
            </a:r>
          </a:p>
          <a:p>
            <a:r>
              <a:rPr lang="en-US" i="1" dirty="0" smtClean="0"/>
              <a:t>Result</a:t>
            </a:r>
            <a:r>
              <a:rPr lang="en-US" dirty="0" smtClean="0"/>
              <a:t>: magnetic particles are separated from non-magnetic ones.</a:t>
            </a:r>
          </a:p>
          <a:p>
            <a:r>
              <a:rPr lang="en-US" i="1" dirty="0" smtClean="0"/>
              <a:t>Application</a:t>
            </a:r>
            <a:r>
              <a:rPr lang="en-US" dirty="0" smtClean="0"/>
              <a:t>: applied in extraction of iron, tin etc.</a:t>
            </a:r>
            <a:endParaRPr lang="en-US" dirty="0"/>
          </a:p>
        </p:txBody>
      </p:sp>
      <p:pic>
        <p:nvPicPr>
          <p:cNvPr id="4" name="Picture 3"/>
          <p:cNvPicPr>
            <a:picLocks noChangeAspect="1"/>
          </p:cNvPicPr>
          <p:nvPr/>
        </p:nvPicPr>
        <p:blipFill>
          <a:blip r:embed="rId2"/>
          <a:stretch>
            <a:fillRect/>
          </a:stretch>
        </p:blipFill>
        <p:spPr>
          <a:xfrm>
            <a:off x="6061301" y="3231987"/>
            <a:ext cx="3634242" cy="3040896"/>
          </a:xfrm>
          <a:prstGeom prst="rect">
            <a:avLst/>
          </a:prstGeom>
        </p:spPr>
      </p:pic>
    </p:spTree>
    <p:extLst>
      <p:ext uri="{BB962C8B-B14F-4D97-AF65-F5344CB8AC3E}">
        <p14:creationId xmlns:p14="http://schemas.microsoft.com/office/powerpoint/2010/main" val="1458104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500" y="200025"/>
            <a:ext cx="4737100" cy="320675"/>
          </a:xfrm>
        </p:spPr>
        <p:txBody>
          <a:bodyPr>
            <a:normAutofit fontScale="90000"/>
          </a:bodyPr>
          <a:lstStyle/>
          <a:p>
            <a:r>
              <a:rPr lang="en-US" sz="2400" b="1" u="sng" dirty="0" smtClean="0">
                <a:latin typeface="Verdana" panose="020B0604030504040204" pitchFamily="34" charset="0"/>
                <a:ea typeface="Verdana" panose="020B0604030504040204" pitchFamily="34" charset="0"/>
                <a:cs typeface="Verdana" panose="020B0604030504040204" pitchFamily="34" charset="0"/>
              </a:rPr>
              <a:t>Adverse effects of chemistry</a:t>
            </a:r>
            <a:endParaRPr lang="en-US" sz="2400" b="1" u="sng"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76250" y="520700"/>
            <a:ext cx="10814050" cy="1841500"/>
          </a:xfrm>
        </p:spPr>
        <p:txBody>
          <a:bodyPr>
            <a:normAutofit/>
          </a:bodyPr>
          <a:lstStyle/>
          <a:p>
            <a:pPr marL="0" indent="0">
              <a:buNone/>
            </a:pPr>
            <a:r>
              <a:rPr lang="en-US" sz="2400" dirty="0" smtClean="0"/>
              <a:t>Chemical processes and products have also affected our life adversely such as:</a:t>
            </a:r>
          </a:p>
          <a:p>
            <a:pPr marL="457200" indent="-457200">
              <a:buFont typeface="+mj-lt"/>
              <a:buAutoNum type="arabicPeriod"/>
            </a:pPr>
            <a:r>
              <a:rPr lang="en-US" sz="2400" dirty="0" smtClean="0"/>
              <a:t>corrosion of iron;</a:t>
            </a:r>
          </a:p>
          <a:p>
            <a:pPr marL="457200" indent="-457200">
              <a:buFont typeface="+mj-lt"/>
              <a:buAutoNum type="arabicPeriod"/>
            </a:pPr>
            <a:r>
              <a:rPr lang="en-US" sz="2400" dirty="0" smtClean="0"/>
              <a:t>pollution; </a:t>
            </a:r>
          </a:p>
          <a:p>
            <a:pPr marL="457200" indent="-457200">
              <a:buFont typeface="+mj-lt"/>
              <a:buAutoNum type="arabicPeriod"/>
            </a:pPr>
            <a:r>
              <a:rPr lang="en-US" sz="2400" dirty="0" smtClean="0"/>
              <a:t>drug abuse.</a:t>
            </a:r>
            <a:endParaRPr lang="en-US" sz="2400" dirty="0"/>
          </a:p>
        </p:txBody>
      </p:sp>
      <p:sp>
        <p:nvSpPr>
          <p:cNvPr id="4" name="TextBox 3"/>
          <p:cNvSpPr txBox="1"/>
          <p:nvPr/>
        </p:nvSpPr>
        <p:spPr>
          <a:xfrm>
            <a:off x="785611" y="2362200"/>
            <a:ext cx="8603088" cy="4154984"/>
          </a:xfrm>
          <a:prstGeom prst="rect">
            <a:avLst/>
          </a:prstGeom>
          <a:noFill/>
        </p:spPr>
        <p:txBody>
          <a:bodyPr wrap="square" rtlCol="0">
            <a:spAutoFit/>
          </a:bodyPr>
          <a:lstStyle/>
          <a:p>
            <a:r>
              <a:rPr lang="en-US" sz="2400" b="1" u="sng" dirty="0" smtClean="0"/>
              <a:t>SCIENTIFIC PROCESSES OF KNOWLEDGE</a:t>
            </a:r>
          </a:p>
          <a:p>
            <a:pPr algn="ctr"/>
            <a:r>
              <a:rPr lang="en-US" sz="2000" b="1" dirty="0" smtClean="0"/>
              <a:t>Make </a:t>
            </a:r>
            <a:r>
              <a:rPr lang="en-US" sz="2000" b="1" dirty="0"/>
              <a:t>an </a:t>
            </a:r>
            <a:r>
              <a:rPr lang="en-US" sz="2000" b="1" dirty="0" smtClean="0"/>
              <a:t>Observation</a:t>
            </a:r>
          </a:p>
          <a:p>
            <a:pPr algn="ctr"/>
            <a:endParaRPr lang="en-US" sz="2000" b="1" dirty="0" smtClean="0"/>
          </a:p>
          <a:p>
            <a:pPr algn="ctr" fontAlgn="base"/>
            <a:r>
              <a:rPr lang="en-US" sz="2000" b="1" dirty="0"/>
              <a:t>Form a Hypothesis</a:t>
            </a:r>
          </a:p>
          <a:p>
            <a:pPr algn="ctr" fontAlgn="base"/>
            <a:endParaRPr lang="en-US" sz="2000" dirty="0" smtClean="0"/>
          </a:p>
          <a:p>
            <a:pPr algn="ctr" fontAlgn="base"/>
            <a:r>
              <a:rPr lang="en-US" sz="2000" b="1" dirty="0"/>
              <a:t> Research</a:t>
            </a:r>
          </a:p>
          <a:p>
            <a:pPr algn="ctr" fontAlgn="base"/>
            <a:r>
              <a:rPr lang="en-US" sz="2000" b="1" dirty="0" smtClean="0"/>
              <a:t> </a:t>
            </a:r>
          </a:p>
          <a:p>
            <a:pPr algn="ctr" fontAlgn="base"/>
            <a:endParaRPr lang="en-US" sz="2000" dirty="0" smtClean="0"/>
          </a:p>
          <a:p>
            <a:pPr algn="ctr" fontAlgn="base"/>
            <a:r>
              <a:rPr lang="en-US" sz="2000" b="1" dirty="0" smtClean="0"/>
              <a:t>Experiment</a:t>
            </a:r>
          </a:p>
          <a:p>
            <a:pPr algn="ctr" fontAlgn="base"/>
            <a:endParaRPr lang="en-US" sz="2000" dirty="0"/>
          </a:p>
          <a:p>
            <a:pPr algn="ctr" fontAlgn="base"/>
            <a:r>
              <a:rPr lang="en-US" sz="2000" b="1" dirty="0" smtClean="0"/>
              <a:t>Analyze </a:t>
            </a:r>
            <a:r>
              <a:rPr lang="en-US" sz="2000" b="1" dirty="0"/>
              <a:t>the Data </a:t>
            </a:r>
            <a:r>
              <a:rPr lang="en-US" sz="2000" b="1" dirty="0" smtClean="0"/>
              <a:t>and</a:t>
            </a:r>
          </a:p>
          <a:p>
            <a:pPr algn="ctr" fontAlgn="base"/>
            <a:r>
              <a:rPr lang="en-US" sz="2000" b="1" dirty="0" smtClean="0"/>
              <a:t> </a:t>
            </a:r>
          </a:p>
          <a:p>
            <a:pPr algn="ctr" fontAlgn="base"/>
            <a:r>
              <a:rPr lang="en-US" sz="2000" b="1" dirty="0" smtClean="0"/>
              <a:t>Draw </a:t>
            </a:r>
            <a:r>
              <a:rPr lang="en-US" sz="2000" b="1" dirty="0"/>
              <a:t>a </a:t>
            </a:r>
            <a:r>
              <a:rPr lang="en-US" sz="2000" b="1" dirty="0" smtClean="0"/>
              <a:t>Conclusion</a:t>
            </a:r>
            <a:endParaRPr lang="en-US" sz="2000" dirty="0"/>
          </a:p>
        </p:txBody>
      </p:sp>
      <p:cxnSp>
        <p:nvCxnSpPr>
          <p:cNvPr id="6" name="Straight Arrow Connector 5"/>
          <p:cNvCxnSpPr/>
          <p:nvPr/>
        </p:nvCxnSpPr>
        <p:spPr>
          <a:xfrm>
            <a:off x="4829577" y="3103810"/>
            <a:ext cx="12879" cy="321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4981977" y="5819108"/>
            <a:ext cx="12879" cy="321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5160135" y="3704820"/>
            <a:ext cx="12879" cy="321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5286777" y="5196625"/>
            <a:ext cx="12879" cy="321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5014176" y="4370226"/>
            <a:ext cx="12879" cy="321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21806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0199" y="403225"/>
            <a:ext cx="11223171" cy="3225346"/>
          </a:xfrm>
        </p:spPr>
        <p:txBody>
          <a:bodyPr/>
          <a:lstStyle/>
          <a:p>
            <a:pPr marL="0" indent="0">
              <a:buNone/>
            </a:pPr>
            <a:r>
              <a:rPr lang="en-US" dirty="0" smtClean="0"/>
              <a:t>3.</a:t>
            </a:r>
            <a:r>
              <a:rPr lang="en-US" b="1" u="sng" dirty="0" smtClean="0"/>
              <a:t>Filtration</a:t>
            </a:r>
            <a:r>
              <a:rPr lang="en-US" dirty="0" smtClean="0"/>
              <a:t>: This method is used to separate insoluble solids from liquids.</a:t>
            </a:r>
          </a:p>
          <a:p>
            <a:r>
              <a:rPr lang="en-US" i="1" dirty="0" smtClean="0"/>
              <a:t>Apparatus</a:t>
            </a:r>
            <a:r>
              <a:rPr lang="en-US" dirty="0" smtClean="0"/>
              <a:t>: funnel, conical flask, filter paper, stirrer, retort stand etc.</a:t>
            </a:r>
          </a:p>
          <a:p>
            <a:r>
              <a:rPr lang="en-US" i="1" dirty="0" smtClean="0"/>
              <a:t>Procedure</a:t>
            </a:r>
            <a:r>
              <a:rPr lang="en-US" dirty="0" smtClean="0"/>
              <a:t>: set up the apparatus as shown in the diagram. </a:t>
            </a:r>
            <a:endParaRPr lang="en-US" dirty="0"/>
          </a:p>
          <a:p>
            <a:r>
              <a:rPr lang="en-US" i="1" dirty="0" smtClean="0"/>
              <a:t>Result</a:t>
            </a:r>
            <a:r>
              <a:rPr lang="en-US" dirty="0" smtClean="0"/>
              <a:t>: the liquid portion passes through the filter paper as </a:t>
            </a:r>
            <a:r>
              <a:rPr lang="en-US" b="1" i="1" dirty="0" smtClean="0"/>
              <a:t>filtrate</a:t>
            </a:r>
            <a:r>
              <a:rPr lang="en-US" dirty="0" smtClean="0"/>
              <a:t> while the insoluble solid remains on the filter paper as </a:t>
            </a:r>
            <a:r>
              <a:rPr lang="en-US" b="1" i="1" dirty="0" smtClean="0"/>
              <a:t>residue</a:t>
            </a:r>
            <a:r>
              <a:rPr lang="en-US" dirty="0" smtClean="0"/>
              <a:t>.</a:t>
            </a:r>
          </a:p>
          <a:p>
            <a:r>
              <a:rPr lang="en-US" dirty="0" smtClean="0"/>
              <a:t>Application: Water purification, breweries and bottling industries.</a:t>
            </a:r>
          </a:p>
          <a:p>
            <a:endParaRPr lang="en-US" dirty="0" smtClean="0"/>
          </a:p>
          <a:p>
            <a:endParaRPr lang="en-US" dirty="0"/>
          </a:p>
        </p:txBody>
      </p:sp>
      <p:pic>
        <p:nvPicPr>
          <p:cNvPr id="5" name="Picture 4"/>
          <p:cNvPicPr>
            <a:picLocks noChangeAspect="1"/>
          </p:cNvPicPr>
          <p:nvPr/>
        </p:nvPicPr>
        <p:blipFill>
          <a:blip r:embed="rId2"/>
          <a:stretch>
            <a:fillRect/>
          </a:stretch>
        </p:blipFill>
        <p:spPr>
          <a:xfrm>
            <a:off x="2521176" y="3264806"/>
            <a:ext cx="6027738" cy="3444422"/>
          </a:xfrm>
          <a:prstGeom prst="rect">
            <a:avLst/>
          </a:prstGeom>
        </p:spPr>
      </p:pic>
    </p:spTree>
    <p:extLst>
      <p:ext uri="{BB962C8B-B14F-4D97-AF65-F5344CB8AC3E}">
        <p14:creationId xmlns:p14="http://schemas.microsoft.com/office/powerpoint/2010/main" val="28398229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8120639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3199"/>
            <a:ext cx="12046857" cy="4310743"/>
          </a:xfrm>
        </p:spPr>
        <p:txBody>
          <a:bodyPr>
            <a:normAutofit lnSpcReduction="10000"/>
          </a:bodyPr>
          <a:lstStyle/>
          <a:p>
            <a:pPr marL="0" indent="0">
              <a:buNone/>
            </a:pPr>
            <a:r>
              <a:rPr lang="en-US" dirty="0" smtClean="0"/>
              <a:t>4. </a:t>
            </a:r>
            <a:r>
              <a:rPr lang="en-US" b="1" u="sng" dirty="0" smtClean="0"/>
              <a:t>Evaporation to dryness</a:t>
            </a:r>
            <a:r>
              <a:rPr lang="en-US" dirty="0" smtClean="0"/>
              <a:t>: This method is used to recover soluble solute from solution by heating the solution until the solvent dries up.</a:t>
            </a:r>
          </a:p>
          <a:p>
            <a:r>
              <a:rPr lang="en-US" i="1" dirty="0" smtClean="0"/>
              <a:t>Apparatus</a:t>
            </a:r>
            <a:r>
              <a:rPr lang="en-US" dirty="0" smtClean="0"/>
              <a:t>: evaporating dish, tripod stand, Bunsen burner, wire gauze, water/sand bath.</a:t>
            </a:r>
          </a:p>
          <a:p>
            <a:r>
              <a:rPr lang="en-US" i="1" dirty="0" smtClean="0"/>
              <a:t>Procedure</a:t>
            </a:r>
            <a:r>
              <a:rPr lang="en-US" dirty="0" smtClean="0"/>
              <a:t>: put the solution in the evaporating dish. Place the dish on a beaker in which there is some water. Put the beaker with the dish on the tripod stand and heat gently </a:t>
            </a:r>
          </a:p>
          <a:p>
            <a:r>
              <a:rPr lang="en-US" i="1" dirty="0" smtClean="0"/>
              <a:t>Result</a:t>
            </a:r>
            <a:r>
              <a:rPr lang="en-US" dirty="0" smtClean="0"/>
              <a:t>: the liquid portion(solvent) dries up leaving the solid(solute) behind in the dish.</a:t>
            </a:r>
          </a:p>
          <a:p>
            <a:r>
              <a:rPr lang="en-US" dirty="0" smtClean="0"/>
              <a:t>Application: used in salt making.</a:t>
            </a:r>
          </a:p>
          <a:p>
            <a:endParaRPr lang="en-US" dirty="0"/>
          </a:p>
        </p:txBody>
      </p:sp>
      <p:pic>
        <p:nvPicPr>
          <p:cNvPr id="4" name="Picture 3"/>
          <p:cNvPicPr>
            <a:picLocks noChangeAspect="1"/>
          </p:cNvPicPr>
          <p:nvPr/>
        </p:nvPicPr>
        <p:blipFill>
          <a:blip r:embed="rId2"/>
          <a:stretch>
            <a:fillRect/>
          </a:stretch>
        </p:blipFill>
        <p:spPr>
          <a:xfrm>
            <a:off x="6255657" y="3261892"/>
            <a:ext cx="4513943" cy="3596108"/>
          </a:xfrm>
          <a:prstGeom prst="rect">
            <a:avLst/>
          </a:prstGeom>
        </p:spPr>
      </p:pic>
      <p:sp>
        <p:nvSpPr>
          <p:cNvPr id="5" name="Rectangle 4"/>
          <p:cNvSpPr/>
          <p:nvPr/>
        </p:nvSpPr>
        <p:spPr>
          <a:xfrm>
            <a:off x="174171" y="4421319"/>
            <a:ext cx="6096000" cy="1938992"/>
          </a:xfrm>
          <a:prstGeom prst="rect">
            <a:avLst/>
          </a:prstGeom>
        </p:spPr>
        <p:txBody>
          <a:bodyPr>
            <a:spAutoFit/>
          </a:bodyPr>
          <a:lstStyle/>
          <a:p>
            <a:r>
              <a:rPr lang="en-US" sz="2400" b="1" u="sng" dirty="0"/>
              <a:t>Note</a:t>
            </a:r>
            <a:r>
              <a:rPr lang="en-US" sz="2400" dirty="0"/>
              <a:t>:- </a:t>
            </a:r>
            <a:r>
              <a:rPr lang="en-US" sz="2400" i="1" dirty="0"/>
              <a:t>this method is not suitable for separating salts(substances) that are easily decomposed(broken down) by heat.</a:t>
            </a:r>
          </a:p>
          <a:p>
            <a:r>
              <a:rPr lang="en-US" sz="2400" i="1" dirty="0"/>
              <a:t> - The water bath brings about steady rate of evaporation</a:t>
            </a:r>
            <a:r>
              <a:rPr lang="en-US" sz="2400" dirty="0"/>
              <a:t>.</a:t>
            </a:r>
          </a:p>
        </p:txBody>
      </p:sp>
    </p:spTree>
    <p:extLst>
      <p:ext uri="{BB962C8B-B14F-4D97-AF65-F5344CB8AC3E}">
        <p14:creationId xmlns:p14="http://schemas.microsoft.com/office/powerpoint/2010/main" val="15629623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1457" y="0"/>
            <a:ext cx="10515600" cy="4351338"/>
          </a:xfrm>
        </p:spPr>
        <p:txBody>
          <a:bodyPr>
            <a:normAutofit/>
          </a:bodyPr>
          <a:lstStyle/>
          <a:p>
            <a:pPr marL="0" indent="0">
              <a:buNone/>
            </a:pPr>
            <a:r>
              <a:rPr lang="en-US" dirty="0" smtClean="0"/>
              <a:t>5.</a:t>
            </a:r>
            <a:r>
              <a:rPr lang="en-US" b="1" u="sng" dirty="0" smtClean="0"/>
              <a:t> Crystallization</a:t>
            </a:r>
            <a:r>
              <a:rPr lang="en-US" dirty="0" smtClean="0"/>
              <a:t>: crystallization is used to separate salts which decompose easily on heating, from their solutions.</a:t>
            </a:r>
          </a:p>
          <a:p>
            <a:r>
              <a:rPr lang="en-US" i="1" dirty="0" smtClean="0"/>
              <a:t>Apparatus</a:t>
            </a:r>
            <a:r>
              <a:rPr lang="en-US" dirty="0" smtClean="0"/>
              <a:t>: same as for evaporation to dryness.</a:t>
            </a:r>
          </a:p>
          <a:p>
            <a:r>
              <a:rPr lang="en-US" i="1" dirty="0" smtClean="0"/>
              <a:t>Procedure</a:t>
            </a:r>
            <a:r>
              <a:rPr lang="en-US" dirty="0" smtClean="0"/>
              <a:t>: the solution is first heated to evaporate some of the solvent (concentration). The solution becomes saturated. When this is cooled, crystals of the solute begins to form. Filter the crystals and dry between filter paper.</a:t>
            </a:r>
            <a:endParaRPr lang="en-US" dirty="0"/>
          </a:p>
        </p:txBody>
      </p:sp>
      <p:pic>
        <p:nvPicPr>
          <p:cNvPr id="4" name="Picture 3"/>
          <p:cNvPicPr>
            <a:picLocks noChangeAspect="1"/>
          </p:cNvPicPr>
          <p:nvPr/>
        </p:nvPicPr>
        <p:blipFill>
          <a:blip r:embed="rId2"/>
          <a:stretch>
            <a:fillRect/>
          </a:stretch>
        </p:blipFill>
        <p:spPr>
          <a:xfrm>
            <a:off x="957942" y="3122388"/>
            <a:ext cx="8657113" cy="3564222"/>
          </a:xfrm>
          <a:prstGeom prst="rect">
            <a:avLst/>
          </a:prstGeom>
        </p:spPr>
      </p:pic>
    </p:spTree>
    <p:extLst>
      <p:ext uri="{BB962C8B-B14F-4D97-AF65-F5344CB8AC3E}">
        <p14:creationId xmlns:p14="http://schemas.microsoft.com/office/powerpoint/2010/main" val="15415401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b="1" dirty="0" smtClean="0"/>
              <a:t>To induce formation of crystals</a:t>
            </a:r>
            <a:r>
              <a:rPr lang="en-US" dirty="0" smtClean="0"/>
              <a:t>:</a:t>
            </a:r>
          </a:p>
          <a:p>
            <a:r>
              <a:rPr lang="en-US" dirty="0" smtClean="0"/>
              <a:t>- </a:t>
            </a:r>
            <a:r>
              <a:rPr lang="en-US" i="1" dirty="0" smtClean="0"/>
              <a:t>scratch inside of the vessel containing the solution or</a:t>
            </a:r>
          </a:p>
          <a:p>
            <a:r>
              <a:rPr lang="en-US" i="1" dirty="0" smtClean="0"/>
              <a:t>- add pure sample of the same salt as seed (seeding)</a:t>
            </a:r>
            <a:r>
              <a:rPr lang="en-US" dirty="0" smtClean="0"/>
              <a:t>.</a:t>
            </a:r>
          </a:p>
          <a:p>
            <a:r>
              <a:rPr lang="en-US" i="1" dirty="0" smtClean="0"/>
              <a:t>Result</a:t>
            </a:r>
            <a:r>
              <a:rPr lang="en-US" dirty="0" smtClean="0"/>
              <a:t>: the salt (solute) crystalizes out and is obtained by filtration.</a:t>
            </a:r>
          </a:p>
          <a:p>
            <a:r>
              <a:rPr lang="en-US" i="1" dirty="0" smtClean="0"/>
              <a:t>Application</a:t>
            </a:r>
            <a:r>
              <a:rPr lang="en-US" dirty="0" smtClean="0"/>
              <a:t>: this method is used in drugs and sugar industries (where purity is very important).</a:t>
            </a:r>
          </a:p>
          <a:p>
            <a:r>
              <a:rPr lang="en-US" b="1" u="sng" dirty="0" smtClean="0"/>
              <a:t>Note</a:t>
            </a:r>
            <a:r>
              <a:rPr lang="en-US" dirty="0" smtClean="0"/>
              <a:t>: </a:t>
            </a:r>
            <a:r>
              <a:rPr lang="en-US" i="1" dirty="0" smtClean="0"/>
              <a:t>this method produces pure salts, usually with water of crystallization</a:t>
            </a:r>
            <a:r>
              <a:rPr lang="en-US" dirty="0" smtClean="0"/>
              <a:t>.</a:t>
            </a:r>
          </a:p>
          <a:p>
            <a:endParaRPr lang="en-US" dirty="0"/>
          </a:p>
        </p:txBody>
      </p:sp>
    </p:spTree>
    <p:extLst>
      <p:ext uri="{BB962C8B-B14F-4D97-AF65-F5344CB8AC3E}">
        <p14:creationId xmlns:p14="http://schemas.microsoft.com/office/powerpoint/2010/main" val="34835448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6656" y="388711"/>
            <a:ext cx="11615057" cy="4415518"/>
          </a:xfrm>
        </p:spPr>
        <p:txBody>
          <a:bodyPr>
            <a:normAutofit/>
          </a:bodyPr>
          <a:lstStyle/>
          <a:p>
            <a:r>
              <a:rPr lang="en-US" dirty="0" smtClean="0"/>
              <a:t>6. </a:t>
            </a:r>
            <a:r>
              <a:rPr lang="en-US" b="1" u="sng" dirty="0" smtClean="0"/>
              <a:t>Fractional crystallization</a:t>
            </a:r>
            <a:r>
              <a:rPr lang="en-US" dirty="0" smtClean="0"/>
              <a:t>: This method is used to separate two or more solutes present in the same solution with roughly equal amount.</a:t>
            </a:r>
          </a:p>
          <a:p>
            <a:r>
              <a:rPr lang="en-US" sz="2800" b="1" dirty="0" smtClean="0"/>
              <a:t>Procedure</a:t>
            </a:r>
            <a:r>
              <a:rPr lang="en-US" sz="2800" dirty="0" smtClean="0"/>
              <a:t>: The method is the same as ordinary crystallization. However, since the solutes have different solubility at different temperatures, during cooling, each solute crystallizes out at different temperatures</a:t>
            </a:r>
            <a:r>
              <a:rPr lang="en-US" dirty="0" smtClean="0"/>
              <a:t>.</a:t>
            </a:r>
          </a:p>
        </p:txBody>
      </p:sp>
      <p:pic>
        <p:nvPicPr>
          <p:cNvPr id="4" name="Picture 3"/>
          <p:cNvPicPr>
            <a:picLocks noChangeAspect="1"/>
          </p:cNvPicPr>
          <p:nvPr/>
        </p:nvPicPr>
        <p:blipFill>
          <a:blip r:embed="rId2"/>
          <a:stretch>
            <a:fillRect/>
          </a:stretch>
        </p:blipFill>
        <p:spPr>
          <a:xfrm>
            <a:off x="5500914" y="2402114"/>
            <a:ext cx="5805715" cy="4354286"/>
          </a:xfrm>
          <a:prstGeom prst="rect">
            <a:avLst/>
          </a:prstGeom>
        </p:spPr>
      </p:pic>
    </p:spTree>
    <p:extLst>
      <p:ext uri="{BB962C8B-B14F-4D97-AF65-F5344CB8AC3E}">
        <p14:creationId xmlns:p14="http://schemas.microsoft.com/office/powerpoint/2010/main" val="16636142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085" y="127453"/>
            <a:ext cx="11411858" cy="3733346"/>
          </a:xfrm>
        </p:spPr>
        <p:txBody>
          <a:bodyPr/>
          <a:lstStyle/>
          <a:p>
            <a:pPr marL="0" indent="0">
              <a:buNone/>
            </a:pPr>
            <a:r>
              <a:rPr lang="en-US" dirty="0" smtClean="0"/>
              <a:t>7. </a:t>
            </a:r>
            <a:r>
              <a:rPr lang="en-US" b="1" u="sng" dirty="0"/>
              <a:t>Distillation</a:t>
            </a:r>
            <a:r>
              <a:rPr lang="en-US" dirty="0"/>
              <a:t>:  Simple distillation is best used to obtain a liquid solvent from a liquid solution (miscible).                                                       </a:t>
            </a:r>
            <a:endParaRPr lang="en-US" dirty="0" smtClean="0"/>
          </a:p>
          <a:p>
            <a:r>
              <a:rPr lang="en-US" b="1" u="sng" dirty="0" smtClean="0"/>
              <a:t>Procedure</a:t>
            </a:r>
            <a:r>
              <a:rPr lang="en-US" dirty="0"/>
              <a:t>: The solution is heated in a distillation flask to which a condenser is attached. The vapour of the </a:t>
            </a:r>
            <a:r>
              <a:rPr lang="en-US" dirty="0" smtClean="0"/>
              <a:t>liquid</a:t>
            </a:r>
          </a:p>
          <a:p>
            <a:r>
              <a:rPr lang="en-US" dirty="0" smtClean="0"/>
              <a:t>with the lower boiling point vapourises, passes through the condenser and is then converted to liquid again.</a:t>
            </a:r>
          </a:p>
        </p:txBody>
      </p:sp>
      <p:pic>
        <p:nvPicPr>
          <p:cNvPr id="5" name="Picture 4"/>
          <p:cNvPicPr>
            <a:picLocks noChangeAspect="1"/>
          </p:cNvPicPr>
          <p:nvPr/>
        </p:nvPicPr>
        <p:blipFill>
          <a:blip r:embed="rId2"/>
          <a:stretch>
            <a:fillRect/>
          </a:stretch>
        </p:blipFill>
        <p:spPr>
          <a:xfrm>
            <a:off x="7823200" y="2391002"/>
            <a:ext cx="3657600" cy="4315968"/>
          </a:xfrm>
          <a:prstGeom prst="rect">
            <a:avLst/>
          </a:prstGeom>
        </p:spPr>
      </p:pic>
      <p:sp>
        <p:nvSpPr>
          <p:cNvPr id="6" name="Rectangle 5"/>
          <p:cNvSpPr/>
          <p:nvPr/>
        </p:nvSpPr>
        <p:spPr>
          <a:xfrm>
            <a:off x="449943" y="2975206"/>
            <a:ext cx="5588000" cy="1815882"/>
          </a:xfrm>
          <a:prstGeom prst="rect">
            <a:avLst/>
          </a:prstGeom>
        </p:spPr>
        <p:txBody>
          <a:bodyPr wrap="square">
            <a:spAutoFit/>
          </a:bodyPr>
          <a:lstStyle/>
          <a:p>
            <a:r>
              <a:rPr lang="en-US" sz="2800" b="1" u="sng" dirty="0"/>
              <a:t>Apparatus</a:t>
            </a:r>
            <a:r>
              <a:rPr lang="en-US" sz="2800" dirty="0"/>
              <a:t>: distillation flask, Liebig condenser, Bunsen burner, tripod stand, wire gauze, beakers, thermometer.</a:t>
            </a:r>
          </a:p>
        </p:txBody>
      </p:sp>
    </p:spTree>
    <p:extLst>
      <p:ext uri="{BB962C8B-B14F-4D97-AF65-F5344CB8AC3E}">
        <p14:creationId xmlns:p14="http://schemas.microsoft.com/office/powerpoint/2010/main" val="9952803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88392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Fractional Distillation (For Miscible Liquids):</a:t>
            </a:r>
            <a:r>
              <a:rPr lang="en-US" dirty="0"/>
              <a:t/>
            </a:r>
            <a:br>
              <a:rPr lang="en-US" dirty="0"/>
            </a:br>
            <a:endParaRPr lang="en-US" dirty="0"/>
          </a:p>
        </p:txBody>
      </p:sp>
      <p:sp>
        <p:nvSpPr>
          <p:cNvPr id="3" name="Content Placeholder 2"/>
          <p:cNvSpPr>
            <a:spLocks noGrp="1"/>
          </p:cNvSpPr>
          <p:nvPr>
            <p:ph idx="1"/>
          </p:nvPr>
        </p:nvSpPr>
        <p:spPr>
          <a:xfrm>
            <a:off x="693058" y="1186996"/>
            <a:ext cx="10515600" cy="4351338"/>
          </a:xfrm>
        </p:spPr>
        <p:txBody>
          <a:bodyPr/>
          <a:lstStyle/>
          <a:p>
            <a:pPr marL="0" indent="0">
              <a:buNone/>
            </a:pPr>
            <a:r>
              <a:rPr lang="en-US" dirty="0" smtClean="0"/>
              <a:t>Fractional </a:t>
            </a:r>
            <a:r>
              <a:rPr lang="en-US" dirty="0"/>
              <a:t>distillation is a method of separating a mixture of two or more liquids provided that they have different boiling points</a:t>
            </a:r>
            <a:r>
              <a:rPr lang="en-US" dirty="0" smtClean="0"/>
              <a:t>:</a:t>
            </a:r>
          </a:p>
          <a:p>
            <a:r>
              <a:rPr lang="en-US" dirty="0" smtClean="0"/>
              <a:t>Application: It is used in refining crude oil, Separation of  air into its components</a:t>
            </a:r>
            <a:endParaRPr lang="en-US" dirty="0"/>
          </a:p>
        </p:txBody>
      </p:sp>
      <p:pic>
        <p:nvPicPr>
          <p:cNvPr id="4" name="Picture 3"/>
          <p:cNvPicPr>
            <a:picLocks noChangeAspect="1"/>
          </p:cNvPicPr>
          <p:nvPr/>
        </p:nvPicPr>
        <p:blipFill>
          <a:blip r:embed="rId2"/>
          <a:stretch>
            <a:fillRect/>
          </a:stretch>
        </p:blipFill>
        <p:spPr>
          <a:xfrm>
            <a:off x="4206076" y="2740929"/>
            <a:ext cx="3254267" cy="3926115"/>
          </a:xfrm>
          <a:prstGeom prst="rect">
            <a:avLst/>
          </a:prstGeom>
        </p:spPr>
      </p:pic>
    </p:spTree>
    <p:extLst>
      <p:ext uri="{BB962C8B-B14F-4D97-AF65-F5344CB8AC3E}">
        <p14:creationId xmlns:p14="http://schemas.microsoft.com/office/powerpoint/2010/main" val="16589175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40139"/>
            <a:ext cx="10515600" cy="4351338"/>
          </a:xfrm>
        </p:spPr>
        <p:txBody>
          <a:bodyPr/>
          <a:lstStyle/>
          <a:p>
            <a:endParaRPr lang="en-US"/>
          </a:p>
        </p:txBody>
      </p:sp>
    </p:spTree>
    <p:extLst>
      <p:ext uri="{BB962C8B-B14F-4D97-AF65-F5344CB8AC3E}">
        <p14:creationId xmlns:p14="http://schemas.microsoft.com/office/powerpoint/2010/main" val="827916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85722" y="1575567"/>
            <a:ext cx="9300118" cy="2088454"/>
          </a:xfrm>
        </p:spPr>
        <p:txBody>
          <a:bodyPr/>
          <a:lstStyle/>
          <a:p>
            <a:pPr marL="0" indent="0">
              <a:buNone/>
            </a:pPr>
            <a:r>
              <a:rPr lang="en-US" dirty="0" smtClean="0"/>
              <a:t>			 Assignment 1</a:t>
            </a:r>
          </a:p>
          <a:p>
            <a:pPr marL="0" indent="0">
              <a:buNone/>
            </a:pPr>
            <a:endParaRPr lang="en-US" dirty="0" smtClean="0"/>
          </a:p>
          <a:p>
            <a:pPr marL="0" indent="0">
              <a:buNone/>
            </a:pPr>
            <a:r>
              <a:rPr lang="en-US" dirty="0" smtClean="0"/>
              <a:t> State two ADVERSE EFFECTS of chemistry AND EXPLAIN WHY</a:t>
            </a:r>
          </a:p>
          <a:p>
            <a:pPr marL="0" indent="0">
              <a:buNone/>
            </a:pPr>
            <a:endParaRPr lang="en-US" dirty="0"/>
          </a:p>
        </p:txBody>
      </p:sp>
    </p:spTree>
    <p:extLst>
      <p:ext uri="{BB962C8B-B14F-4D97-AF65-F5344CB8AC3E}">
        <p14:creationId xmlns:p14="http://schemas.microsoft.com/office/powerpoint/2010/main" val="13633764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399" y="125178"/>
            <a:ext cx="11998036" cy="3924011"/>
          </a:xfrm>
        </p:spPr>
        <p:txBody>
          <a:bodyPr>
            <a:normAutofit lnSpcReduction="10000"/>
          </a:bodyPr>
          <a:lstStyle/>
          <a:p>
            <a:pPr marL="0" indent="0">
              <a:buNone/>
            </a:pPr>
            <a:r>
              <a:rPr lang="en-US" b="1" u="sng" dirty="0" smtClean="0"/>
              <a:t>Chromatography</a:t>
            </a:r>
            <a:r>
              <a:rPr lang="en-US" dirty="0" smtClean="0"/>
              <a:t>: This is the method used to separate complex mixtures especially, colored mixtures.</a:t>
            </a:r>
          </a:p>
          <a:p>
            <a:pPr marL="0" indent="0">
              <a:buNone/>
            </a:pPr>
            <a:r>
              <a:rPr lang="en-US" u="sng" dirty="0" smtClean="0"/>
              <a:t>Types of Chromatography</a:t>
            </a:r>
            <a:r>
              <a:rPr lang="en-US" dirty="0" smtClean="0"/>
              <a:t>: The types of chromatography are:</a:t>
            </a:r>
          </a:p>
          <a:p>
            <a:pPr marL="0" indent="0">
              <a:buNone/>
            </a:pPr>
            <a:r>
              <a:rPr lang="en-US" i="1" dirty="0" smtClean="0"/>
              <a:t>Gas chromatography, Column chromatography, Paper chromatography and Thin layer chromatography</a:t>
            </a:r>
            <a:r>
              <a:rPr lang="en-US" dirty="0" smtClean="0"/>
              <a:t>.</a:t>
            </a:r>
          </a:p>
          <a:p>
            <a:pPr marL="0" indent="0">
              <a:buNone/>
            </a:pPr>
            <a:r>
              <a:rPr lang="en-US" u="sng" dirty="0" smtClean="0"/>
              <a:t>Paper chromatography</a:t>
            </a:r>
            <a:r>
              <a:rPr lang="en-US" dirty="0" smtClean="0"/>
              <a:t>: This is the simplest type. It is usually used to separate mixture of colored solids e.g.. dye.</a:t>
            </a:r>
          </a:p>
          <a:p>
            <a:pPr marL="0" indent="0">
              <a:buNone/>
            </a:pPr>
            <a:r>
              <a:rPr lang="en-US" u="sng" dirty="0" smtClean="0"/>
              <a:t>Apparatus</a:t>
            </a:r>
            <a:r>
              <a:rPr lang="en-US" dirty="0" smtClean="0"/>
              <a:t>: piece of filter paper, test tube, split wooden cork, solvent, stationary phase. </a:t>
            </a:r>
            <a:endParaRPr lang="en-US" dirty="0"/>
          </a:p>
        </p:txBody>
      </p:sp>
      <p:pic>
        <p:nvPicPr>
          <p:cNvPr id="4" name="Picture 3"/>
          <p:cNvPicPr>
            <a:picLocks noChangeAspect="1"/>
          </p:cNvPicPr>
          <p:nvPr/>
        </p:nvPicPr>
        <p:blipFill>
          <a:blip r:embed="rId2"/>
          <a:stretch>
            <a:fillRect/>
          </a:stretch>
        </p:blipFill>
        <p:spPr>
          <a:xfrm>
            <a:off x="7185317" y="3665356"/>
            <a:ext cx="4514850" cy="3192644"/>
          </a:xfrm>
          <a:prstGeom prst="rect">
            <a:avLst/>
          </a:prstGeom>
        </p:spPr>
      </p:pic>
      <p:pic>
        <p:nvPicPr>
          <p:cNvPr id="7" name="Picture 6"/>
          <p:cNvPicPr>
            <a:picLocks noChangeAspect="1"/>
          </p:cNvPicPr>
          <p:nvPr/>
        </p:nvPicPr>
        <p:blipFill>
          <a:blip r:embed="rId3"/>
          <a:stretch>
            <a:fillRect/>
          </a:stretch>
        </p:blipFill>
        <p:spPr>
          <a:xfrm>
            <a:off x="310293" y="3897104"/>
            <a:ext cx="6758695" cy="2354642"/>
          </a:xfrm>
          <a:prstGeom prst="rect">
            <a:avLst/>
          </a:prstGeom>
        </p:spPr>
      </p:pic>
    </p:spTree>
    <p:extLst>
      <p:ext uri="{BB962C8B-B14F-4D97-AF65-F5344CB8AC3E}">
        <p14:creationId xmlns:p14="http://schemas.microsoft.com/office/powerpoint/2010/main" val="34259755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Procedure: Introduce a drop of the colored mixture into the slight line with the aid of a capillary tube; allow to dry. Insert the filter paper into a solvent in a boiling tube (the filter paper is held in the split wooden cork which is also used to stopper the tube. Allow to stand for sometime.</a:t>
            </a:r>
          </a:p>
          <a:p>
            <a:r>
              <a:rPr lang="en-US" dirty="0" smtClean="0"/>
              <a:t>Result: As the solvent rises, the components of the solute are carried along the paper (stationary phase). The components are deposited as spots on the paper each depending on its rate of adsorption.</a:t>
            </a:r>
          </a:p>
          <a:p>
            <a:r>
              <a:rPr lang="en-US" dirty="0" smtClean="0"/>
              <a:t>Application: The method is used for complete separation of solute components and chemical analysis.</a:t>
            </a:r>
            <a:endParaRPr lang="en-US" dirty="0"/>
          </a:p>
        </p:txBody>
      </p:sp>
    </p:spTree>
    <p:extLst>
      <p:ext uri="{BB962C8B-B14F-4D97-AF65-F5344CB8AC3E}">
        <p14:creationId xmlns:p14="http://schemas.microsoft.com/office/powerpoint/2010/main" val="21938112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8181109" cy="535420"/>
          </a:xfrm>
        </p:spPr>
        <p:txBody>
          <a:bodyPr>
            <a:noAutofit/>
          </a:bodyPr>
          <a:lstStyle/>
          <a:p>
            <a:r>
              <a:rPr lang="en-US" sz="2800" u="sng" dirty="0" smtClean="0">
                <a:latin typeface="Aharoni" panose="02010803020104030203" pitchFamily="2" charset="-79"/>
                <a:cs typeface="Aharoni" panose="02010803020104030203" pitchFamily="2" charset="-79"/>
              </a:rPr>
              <a:t>Sublimation</a:t>
            </a:r>
            <a:br>
              <a:rPr lang="en-US" sz="2800" u="sng" dirty="0" smtClean="0">
                <a:latin typeface="Aharoni" panose="02010803020104030203" pitchFamily="2" charset="-79"/>
                <a:cs typeface="Aharoni" panose="02010803020104030203" pitchFamily="2" charset="-79"/>
              </a:rPr>
            </a:br>
            <a:endParaRPr lang="en-US" sz="2800" u="sng"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232229" y="763465"/>
            <a:ext cx="11148621" cy="2182935"/>
          </a:xfrm>
        </p:spPr>
        <p:txBody>
          <a:bodyPr>
            <a:normAutofit/>
          </a:bodyPr>
          <a:lstStyle/>
          <a:p>
            <a:r>
              <a:rPr lang="en-US" sz="2400" dirty="0"/>
              <a:t>If we have a mixture of two solids, one of them undergoes sublimation we can easily separate them by heating the mixture using a Bunsen burner.</a:t>
            </a:r>
          </a:p>
          <a:p>
            <a:r>
              <a:rPr lang="en-US" sz="2400" dirty="0"/>
              <a:t>One solid might melt while the other one will directly sublime into a gas. This process must be done in a fume cupboard in order to collect the </a:t>
            </a:r>
            <a:r>
              <a:rPr lang="en-US" sz="2400" dirty="0" smtClean="0"/>
              <a:t>gas.</a:t>
            </a:r>
          </a:p>
          <a:p>
            <a:r>
              <a:rPr lang="en-US" sz="2400" dirty="0" smtClean="0"/>
              <a:t>Examples of substances that sublime are: ammonium chloride, Iodine, Camphor</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171" y="2693847"/>
            <a:ext cx="4098967" cy="4338324"/>
          </a:xfrm>
          <a:prstGeom prst="rect">
            <a:avLst/>
          </a:prstGeom>
        </p:spPr>
      </p:pic>
    </p:spTree>
    <p:extLst>
      <p:ext uri="{BB962C8B-B14F-4D97-AF65-F5344CB8AC3E}">
        <p14:creationId xmlns:p14="http://schemas.microsoft.com/office/powerpoint/2010/main" val="2302527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66FF33"/>
            </a:gs>
            <a:gs pos="100000">
              <a:srgbClr val="66FF33">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19926</TotalTime>
  <Words>4395</Words>
  <Application>Microsoft Office PowerPoint</Application>
  <PresentationFormat>Widescreen</PresentationFormat>
  <Paragraphs>862</Paragraphs>
  <Slides>92</Slides>
  <Notes>20</Notes>
  <HiddenSlides>0</HiddenSlides>
  <MMClips>0</MMClips>
  <ScaleCrop>false</ScaleCrop>
  <HeadingPairs>
    <vt:vector size="8" baseType="variant">
      <vt:variant>
        <vt:lpstr>Fonts Used</vt:lpstr>
      </vt:variant>
      <vt:variant>
        <vt:i4>19</vt:i4>
      </vt:variant>
      <vt:variant>
        <vt:lpstr>Theme</vt:lpstr>
      </vt:variant>
      <vt:variant>
        <vt:i4>19</vt:i4>
      </vt:variant>
      <vt:variant>
        <vt:lpstr>Embedded OLE Servers</vt:lpstr>
      </vt:variant>
      <vt:variant>
        <vt:i4>1</vt:i4>
      </vt:variant>
      <vt:variant>
        <vt:lpstr>Slide Titles</vt:lpstr>
      </vt:variant>
      <vt:variant>
        <vt:i4>92</vt:i4>
      </vt:variant>
    </vt:vector>
  </HeadingPairs>
  <TitlesOfParts>
    <vt:vector size="131" baseType="lpstr">
      <vt:lpstr>Aharoni</vt:lpstr>
      <vt:lpstr>Algerian</vt:lpstr>
      <vt:lpstr>Arial</vt:lpstr>
      <vt:lpstr>Arial Black</vt:lpstr>
      <vt:lpstr>Arial-BoldMT</vt:lpstr>
      <vt:lpstr>ArialMT</vt:lpstr>
      <vt:lpstr>Book Antiqua</vt:lpstr>
      <vt:lpstr>Calibri</vt:lpstr>
      <vt:lpstr>Calibri Light</vt:lpstr>
      <vt:lpstr>Californian FB</vt:lpstr>
      <vt:lpstr>Cambria Math</vt:lpstr>
      <vt:lpstr>Comic Sans MS</vt:lpstr>
      <vt:lpstr>Garamond</vt:lpstr>
      <vt:lpstr>Helvetica</vt:lpstr>
      <vt:lpstr>Jokerman</vt:lpstr>
      <vt:lpstr>Myriad Web</vt:lpstr>
      <vt:lpstr>Times New Roman</vt:lpstr>
      <vt:lpstr>Verdana</vt:lpstr>
      <vt:lpstr>Wingdings</vt:lpstr>
      <vt:lpstr>Office Theme</vt:lpstr>
      <vt:lpstr>Default Design</vt:lpstr>
      <vt:lpstr>1_Default Design</vt:lpstr>
      <vt:lpstr>2_Default Design</vt:lpstr>
      <vt:lpstr>3_Default Design</vt:lpstr>
      <vt:lpstr>5_Default Design</vt:lpstr>
      <vt:lpstr>6_Default Design</vt:lpstr>
      <vt:lpstr>9_Default Design</vt:lpstr>
      <vt:lpstr>11_Default Design</vt:lpstr>
      <vt:lpstr>13_Default Design</vt:lpstr>
      <vt:lpstr>14_Default Design</vt:lpstr>
      <vt:lpstr>15_Default Design</vt:lpstr>
      <vt:lpstr>16_Default Design</vt:lpstr>
      <vt:lpstr>17_Default Design</vt:lpstr>
      <vt:lpstr>1_Office Theme</vt:lpstr>
      <vt:lpstr>2_Office Theme</vt:lpstr>
      <vt:lpstr>3_Office Theme</vt:lpstr>
      <vt:lpstr>4_Office Theme</vt:lpstr>
      <vt:lpstr>5_Office Theme</vt:lpstr>
      <vt:lpstr>Document</vt:lpstr>
      <vt:lpstr>PowerPoint Presentation</vt:lpstr>
      <vt:lpstr>WHAT IS CHEMISTRY?</vt:lpstr>
      <vt:lpstr>SS1 CHEMISTRY</vt:lpstr>
      <vt:lpstr>Scheme of work for first term</vt:lpstr>
      <vt:lpstr>Learning Outcomes</vt:lpstr>
      <vt:lpstr>Introduction: WHAT IS CHEMISTRY</vt:lpstr>
      <vt:lpstr>PowerPoint Presentation</vt:lpstr>
      <vt:lpstr>Adverse effects of chemistry</vt:lpstr>
      <vt:lpstr>PowerPoint Presentation</vt:lpstr>
      <vt:lpstr>CHEMISTRY APPARATUS AND USES</vt:lpstr>
      <vt:lpstr>PowerPoint Presentation</vt:lpstr>
      <vt:lpstr>PowerPoint Presentation</vt:lpstr>
      <vt:lpstr>Assignment 2  20 marks </vt:lpstr>
      <vt:lpstr>WEEK TWO:    NATURE OF MATTER</vt:lpstr>
      <vt:lpstr> TOPIC:           NATURE OF MATTER</vt:lpstr>
      <vt:lpstr>PowerPoint Presentation</vt:lpstr>
      <vt:lpstr>Assignment 3</vt:lpstr>
      <vt:lpstr>PowerPoint Presentation</vt:lpstr>
      <vt:lpstr>CLASSWORK</vt:lpstr>
      <vt:lpstr>Properties of matter.</vt:lpstr>
      <vt:lpstr>Types of change </vt:lpstr>
      <vt:lpstr>PowerPoint Presentation</vt:lpstr>
      <vt:lpstr>PowerPoint Presentation</vt:lpstr>
      <vt:lpstr>PowerPoint Presentation</vt:lpstr>
      <vt:lpstr>PowerPoint Presentation</vt:lpstr>
      <vt:lpstr>PowerPoint Presentation</vt:lpstr>
      <vt:lpstr>PowerPoint Presentation</vt:lpstr>
      <vt:lpstr>Assignment 4</vt:lpstr>
      <vt:lpstr>Week 3    ELEMENTS</vt:lpstr>
      <vt:lpstr>PowerPoint Presentation</vt:lpstr>
      <vt:lpstr>PowerPoint Presentation</vt:lpstr>
      <vt:lpstr>PowerPoint Presentation</vt:lpstr>
      <vt:lpstr>PowerPoint Presentation</vt:lpstr>
      <vt:lpstr>First twenty elements and their symbols</vt:lpstr>
      <vt:lpstr>PowerPoint Presentation</vt:lpstr>
      <vt:lpstr>PowerPoint Presentation</vt:lpstr>
      <vt:lpstr>PowerPoint Presentation</vt:lpstr>
      <vt:lpstr>Dalton’s Atomic Theory.</vt:lpstr>
      <vt:lpstr>Modification Of Dalton’s Atomic Theory</vt:lpstr>
      <vt:lpstr> PARTICULATE NATURE OF MATTER.</vt:lpstr>
      <vt:lpstr>PowerPoint Presentation</vt:lpstr>
      <vt:lpstr>assignment</vt:lpstr>
      <vt:lpstr>PowerPoint Presentation</vt:lpstr>
      <vt:lpstr>Arrangement of Electrons in Atoms</vt:lpstr>
      <vt:lpstr>QUANTUM NUMBERS</vt:lpstr>
      <vt:lpstr>Types of Orbitals and shapes</vt:lpstr>
      <vt:lpstr>PowerPoint Presentation</vt:lpstr>
      <vt:lpstr>p Orbitals</vt:lpstr>
      <vt:lpstr>Sequence of filling electron into orbitals    Diagonal Rule</vt:lpstr>
      <vt:lpstr>Examples</vt:lpstr>
      <vt:lpstr>classwork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Calculation of Relative atomic mass R.A.M.</vt:lpstr>
      <vt:lpstr>Worked examples</vt:lpstr>
      <vt:lpstr>Open test 5 minutes</vt:lpstr>
      <vt:lpstr>PowerPoint Presentation</vt:lpstr>
      <vt:lpstr>Mixtures:</vt:lpstr>
      <vt:lpstr>PowerPoint Presentation</vt:lpstr>
      <vt:lpstr>PowerPoint Presentation</vt:lpstr>
      <vt:lpstr>Class work</vt:lpstr>
      <vt:lpstr>IUPAC NOMENCLATURE OF INORGANIC COMPOUNDS</vt:lpstr>
      <vt:lpstr>PowerPoint Presentation</vt:lpstr>
      <vt:lpstr>Naming Compounds</vt:lpstr>
      <vt:lpstr>PowerPoint Presentation</vt:lpstr>
      <vt:lpstr>PowerPoint Presentation</vt:lpstr>
      <vt:lpstr>PowerPoint Presentation</vt:lpstr>
      <vt:lpstr>PowerPoint Presentation</vt:lpstr>
      <vt:lpstr>PowerPoint Presentation</vt:lpstr>
      <vt:lpstr>SEPARATION TECHNIQUES</vt:lpstr>
      <vt:lpstr>SEPARATION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Fractional Distillation (For Miscible Liquids): </vt:lpstr>
      <vt:lpstr>PowerPoint Presentation</vt:lpstr>
      <vt:lpstr>PowerPoint Presentation</vt:lpstr>
      <vt:lpstr>PowerPoint Presentation</vt:lpstr>
      <vt:lpstr>Sublimation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SS1 CHEMISTRY</dc:title>
  <dc:creator>Admin</dc:creator>
  <cp:lastModifiedBy>stephen nkwocha</cp:lastModifiedBy>
  <cp:revision>362</cp:revision>
  <dcterms:created xsi:type="dcterms:W3CDTF">2015-09-21T09:49:27Z</dcterms:created>
  <dcterms:modified xsi:type="dcterms:W3CDTF">2017-10-27T09:06:53Z</dcterms:modified>
</cp:coreProperties>
</file>